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8"/>
  </p:notesMasterIdLst>
  <p:sldIdLst>
    <p:sldId id="404" r:id="rId2"/>
    <p:sldId id="259" r:id="rId3"/>
    <p:sldId id="326" r:id="rId4"/>
    <p:sldId id="304" r:id="rId5"/>
    <p:sldId id="396" r:id="rId6"/>
    <p:sldId id="305" r:id="rId7"/>
    <p:sldId id="395" r:id="rId8"/>
    <p:sldId id="398" r:id="rId9"/>
    <p:sldId id="399" r:id="rId10"/>
    <p:sldId id="400" r:id="rId11"/>
    <p:sldId id="389" r:id="rId12"/>
    <p:sldId id="401" r:id="rId13"/>
    <p:sldId id="402" r:id="rId14"/>
    <p:sldId id="403" r:id="rId15"/>
    <p:sldId id="387" r:id="rId16"/>
    <p:sldId id="391" r:id="rId17"/>
    <p:sldId id="359" r:id="rId18"/>
    <p:sldId id="397" r:id="rId19"/>
    <p:sldId id="385" r:id="rId20"/>
    <p:sldId id="392" r:id="rId21"/>
    <p:sldId id="390" r:id="rId22"/>
    <p:sldId id="393" r:id="rId23"/>
    <p:sldId id="310" r:id="rId24"/>
    <p:sldId id="394" r:id="rId25"/>
    <p:sldId id="355" r:id="rId26"/>
    <p:sldId id="327" r:id="rId27"/>
  </p:sldIdLst>
  <p:sldSz cx="9144000" cy="6858000" type="screen4x3"/>
  <p:notesSz cx="6891338" cy="100203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000000"/>
    <a:srgbClr val="FF0000"/>
    <a:srgbClr val="0066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97865" autoAdjust="0"/>
  </p:normalViewPr>
  <p:slideViewPr>
    <p:cSldViewPr showGuides="1">
      <p:cViewPr varScale="1">
        <p:scale>
          <a:sx n="63" d="100"/>
          <a:sy n="63" d="100"/>
        </p:scale>
        <p:origin x="1722" y="7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5" d="100"/>
        <a:sy n="75" d="100"/>
      </p:scale>
      <p:origin x="0" y="-12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6"/>
            <a:ext cx="2986038" cy="50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8" tIns="46483" rIns="92968" bIns="46483" numCol="1" anchor="t" anchorCtr="0" compatLnSpc="1">
            <a:prstTxWarp prst="textNoShape">
              <a:avLst/>
            </a:prstTxWarp>
          </a:bodyPr>
          <a:lstStyle>
            <a:lvl1pPr defTabSz="929633">
              <a:defRPr sz="1200"/>
            </a:lvl1pPr>
          </a:lstStyle>
          <a:p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738" y="6"/>
            <a:ext cx="2986038" cy="50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8" tIns="46483" rIns="92968" bIns="46483" numCol="1" anchor="t" anchorCtr="0" compatLnSpc="1">
            <a:prstTxWarp prst="textNoShape">
              <a:avLst/>
            </a:prstTxWarp>
          </a:bodyPr>
          <a:lstStyle>
            <a:lvl1pPr algn="r" defTabSz="929633">
              <a:defRPr sz="1200"/>
            </a:lvl1pPr>
          </a:lstStyle>
          <a:p>
            <a:endParaRPr lang="en-US" altLang="ja-JP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2475"/>
            <a:ext cx="5011738" cy="3757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9453" y="4759988"/>
            <a:ext cx="5512445" cy="450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8" tIns="46483" rIns="92968" bIns="464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18261"/>
            <a:ext cx="2986038" cy="50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8" tIns="46483" rIns="92968" bIns="46483" numCol="1" anchor="b" anchorCtr="0" compatLnSpc="1">
            <a:prstTxWarp prst="textNoShape">
              <a:avLst/>
            </a:prstTxWarp>
          </a:bodyPr>
          <a:lstStyle>
            <a:lvl1pPr defTabSz="929633">
              <a:defRPr sz="1200"/>
            </a:lvl1pPr>
          </a:lstStyle>
          <a:p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738" y="9518261"/>
            <a:ext cx="2986038" cy="50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8" tIns="46483" rIns="92968" bIns="46483" numCol="1" anchor="b" anchorCtr="0" compatLnSpc="1">
            <a:prstTxWarp prst="textNoShape">
              <a:avLst/>
            </a:prstTxWarp>
          </a:bodyPr>
          <a:lstStyle>
            <a:lvl1pPr algn="r" defTabSz="929633">
              <a:defRPr sz="1200"/>
            </a:lvl1pPr>
          </a:lstStyle>
          <a:p>
            <a:fld id="{D57E8254-E22F-4105-A71A-3DF918BA230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5825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3F7F8-DE0E-4595-AB12-B28D4D8B9E13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2475"/>
            <a:ext cx="5011737" cy="3757613"/>
          </a:xfrm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330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8254-E22F-4105-A71A-3DF918BA230B}" type="slidenum">
              <a:rPr lang="en-US" altLang="ja-JP" smtClean="0"/>
              <a:pPr/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43212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8254-E22F-4105-A71A-3DF918BA230B}" type="slidenum">
              <a:rPr lang="en-US" altLang="ja-JP" smtClean="0"/>
              <a:pPr/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2653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71">
              <a:defRPr/>
            </a:pPr>
            <a:endParaRPr lang="en-US" altLang="ja-JP" sz="1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8254-E22F-4105-A71A-3DF918BA230B}" type="slidenum">
              <a:rPr lang="en-US" altLang="ja-JP" smtClean="0"/>
              <a:pPr/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49148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8254-E22F-4105-A71A-3DF918BA230B}" type="slidenum">
              <a:rPr lang="en-US" altLang="ja-JP" smtClean="0"/>
              <a:pPr/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79841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71">
              <a:defRPr/>
            </a:pPr>
            <a:endParaRPr lang="en-US" altLang="ja-JP" sz="1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8254-E22F-4105-A71A-3DF918BA230B}" type="slidenum">
              <a:rPr lang="en-US" altLang="ja-JP" smtClean="0"/>
              <a:pPr/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28838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8254-E22F-4105-A71A-3DF918BA230B}" type="slidenum">
              <a:rPr lang="en-US" altLang="ja-JP" smtClean="0"/>
              <a:pPr/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1270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71">
              <a:defRPr/>
            </a:pPr>
            <a:endParaRPr lang="en-US" altLang="ja-JP" sz="1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8254-E22F-4105-A71A-3DF918BA230B}" type="slidenum">
              <a:rPr lang="en-US" altLang="ja-JP" smtClean="0"/>
              <a:pPr/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29393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8254-E22F-4105-A71A-3DF918BA230B}" type="slidenum">
              <a:rPr lang="en-US" altLang="ja-JP" smtClean="0"/>
              <a:pPr/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2653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400" b="1" dirty="0"/>
          </a:p>
          <a:p>
            <a:endParaRPr lang="en-US" altLang="ja-JP" sz="1400" b="1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8254-E22F-4105-A71A-3DF918BA230B}" type="slidenum">
              <a:rPr lang="en-US" altLang="ja-JP" smtClean="0"/>
              <a:pPr/>
              <a:t>23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12917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z="1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8254-E22F-4105-A71A-3DF918BA230B}" type="slidenum">
              <a:rPr lang="en-US" altLang="ja-JP" smtClean="0"/>
              <a:pPr/>
              <a:t>25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56339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3B43E3-B1D9-4F39-87EA-CC968BE7D012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2475"/>
            <a:ext cx="5011737" cy="3757613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263" y="4790828"/>
            <a:ext cx="5052814" cy="4509820"/>
          </a:xfrm>
        </p:spPr>
        <p:txBody>
          <a:bodyPr/>
          <a:lstStyle/>
          <a:p>
            <a:pPr marL="228442" indent="-228442"/>
            <a:endParaRPr lang="en-US" altLang="ja-JP" sz="1400" b="1" dirty="0"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92166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8331"/>
            <a:fld id="{8C296904-70D7-4B50-89ED-B81475C68186}" type="slidenum">
              <a:rPr lang="en-US" altLang="ja-JP"/>
              <a:pPr defTabSz="908331"/>
              <a:t>26</a:t>
            </a:fld>
            <a:endParaRPr lang="en-US" altLang="ja-JP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2475"/>
            <a:ext cx="5011738" cy="3757613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738200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z="1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8254-E22F-4105-A71A-3DF918BA230B}" type="slidenum">
              <a:rPr lang="en-US" altLang="ja-JP" smtClean="0"/>
              <a:pPr/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3605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8254-E22F-4105-A71A-3DF918BA230B}" type="slidenum">
              <a:rPr lang="en-US" altLang="ja-JP" smtClean="0"/>
              <a:pPr/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47245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8254-E22F-4105-A71A-3DF918BA230B}" type="slidenum">
              <a:rPr lang="en-US" altLang="ja-JP" smtClean="0"/>
              <a:pPr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79841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770">
              <a:defRPr/>
            </a:pPr>
            <a:endParaRPr kumimoji="1" lang="en-US" altLang="ja-JP" b="1" baseline="0" dirty="0"/>
          </a:p>
          <a:p>
            <a:pPr defTabSz="913770">
              <a:defRPr/>
            </a:pPr>
            <a:r>
              <a:rPr kumimoji="1" lang="en-US" altLang="ja-JP" b="1" baseline="0" dirty="0"/>
              <a:t>.</a:t>
            </a:r>
          </a:p>
          <a:p>
            <a:pPr defTabSz="913770"/>
            <a:endParaRPr kumimoji="1" lang="en-US" altLang="ja-JP" b="1" baseline="0" dirty="0"/>
          </a:p>
          <a:p>
            <a:pPr defTabSz="913770"/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8254-E22F-4105-A71A-3DF918BA230B}" type="slidenum">
              <a:rPr lang="en-US" altLang="ja-JP" smtClean="0"/>
              <a:pPr/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74300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8254-E22F-4105-A71A-3DF918BA230B}" type="slidenum">
              <a:rPr lang="en-US" altLang="ja-JP" smtClean="0"/>
              <a:pPr/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6018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8254-E22F-4105-A71A-3DF918BA230B}" type="slidenum">
              <a:rPr lang="en-US" altLang="ja-JP" smtClean="0"/>
              <a:pPr/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6776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8254-E22F-4105-A71A-3DF918BA230B}" type="slidenum">
              <a:rPr lang="en-US" altLang="ja-JP" smtClean="0"/>
              <a:pPr/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5220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2A71-BA54-411B-B780-FEC08ED617E7}" type="slidenum">
              <a:rPr lang="en-US" altLang="ja-JP" smtClean="0"/>
              <a:pPr/>
              <a:t>‹#›</a:t>
            </a:fld>
            <a:endParaRPr lang="en-US" altLang="ja-JP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01E9-E182-4195-A645-FE568C35AE97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CBC4-9BF7-4943-AA37-69BCECC8128C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800"/>
            </a:lvl1pPr>
          </a:lstStyle>
          <a:p>
            <a:fld id="{E83D3795-8777-418B-A172-42E30665F122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B6C5-27AE-4389-B2A0-539E471C723C}" type="slidenum">
              <a:rPr lang="en-US" altLang="ja-JP" smtClean="0"/>
              <a:pPr/>
              <a:t>‹#›</a:t>
            </a:fld>
            <a:endParaRPr lang="en-US" altLang="ja-JP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EC6D-7EC4-484E-8353-14C9CF1ECE43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86C3-03A6-478E-AEB9-9A3B7757C245}" type="slidenum">
              <a:rPr lang="en-US" altLang="ja-JP" smtClean="0"/>
              <a:pPr/>
              <a:t>‹#›</a:t>
            </a:fld>
            <a:endParaRPr lang="en-US" altLang="ja-JP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5B18-AABC-4608-9174-DBDDDC104581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E8CB-725D-4368-B789-4BBE4CE97810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DFDC-3D5A-495C-B411-BCAD9AD450B4}" type="slidenum">
              <a:rPr lang="en-US" altLang="ja-JP" smtClean="0"/>
              <a:pPr/>
              <a:t>‹#›</a:t>
            </a:fld>
            <a:endParaRPr lang="en-US" altLang="ja-JP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B38D-E61B-4214-8385-17551E8E7FBE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C303493-BF1D-418A-9554-33F7C9BF6D96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qr2017.ieee-cqr.org/" TargetMode="External"/><Relationship Id="rId5" Type="http://schemas.openxmlformats.org/officeDocument/2006/relationships/hyperlink" Target="http://cqr.committees.comsoc.org/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tratech.com/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://www.huawei.com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forum.org/agenda/authors/nilmini-rubin" TargetMode="External"/><Relationship Id="rId7" Type="http://schemas.openxmlformats.org/officeDocument/2006/relationships/hyperlink" Target="http://www.cybergreen.net/who-we-ar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iic.org/commissioners/h-brian-thompson/" TargetMode="External"/><Relationship Id="rId5" Type="http://schemas.openxmlformats.org/officeDocument/2006/relationships/hyperlink" Target="file:///C:\Users\sporetsky\Desktop\Scott\Conferences\IEEECQR\IEEECQR2017\bnair@hylamobile.com" TargetMode="External"/><Relationship Id="rId4" Type="http://schemas.openxmlformats.org/officeDocument/2006/relationships/hyperlink" Target="file:///C:\Users\sporetsky\Desktop\Scott\Conferences\IEEECQR\IEEECQR2017\Mhancock@GIIC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awei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14325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kumimoji="0" lang="en-US" altLang="ja-JP" sz="1400">
              <a:latin typeface="Times New Roman" pitchFamily="18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86184" y="1844824"/>
            <a:ext cx="8778304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ja-JP" sz="4800" b="1" dirty="0">
                <a:solidFill>
                  <a:srgbClr val="0000CC"/>
                </a:solidFill>
              </a:rPr>
              <a:t>CQR Technical Committee Meeting</a:t>
            </a:r>
          </a:p>
          <a:p>
            <a:pPr algn="ctr" eaLnBrk="0" hangingPunct="0">
              <a:spcBef>
                <a:spcPct val="50000"/>
              </a:spcBef>
            </a:pPr>
            <a:r>
              <a:rPr kumimoji="0" lang="en-US" altLang="ja-JP" sz="4000" b="1" dirty="0">
                <a:solidFill>
                  <a:srgbClr val="0000CC"/>
                </a:solidFill>
              </a:rPr>
              <a:t>IEEE ICC</a:t>
            </a:r>
            <a:r>
              <a:rPr kumimoji="0" lang="ja-JP" altLang="en-US" sz="4000" b="1" dirty="0">
                <a:solidFill>
                  <a:srgbClr val="0000CC"/>
                </a:solidFill>
              </a:rPr>
              <a:t> </a:t>
            </a:r>
            <a:r>
              <a:rPr kumimoji="0" lang="en-US" altLang="ja-JP" sz="4000" b="1" dirty="0">
                <a:solidFill>
                  <a:srgbClr val="0000CC"/>
                </a:solidFill>
              </a:rPr>
              <a:t>2017</a:t>
            </a:r>
          </a:p>
          <a:p>
            <a:pPr algn="ctr" eaLnBrk="0" hangingPunct="0">
              <a:spcBef>
                <a:spcPct val="50000"/>
              </a:spcBef>
            </a:pPr>
            <a:endParaRPr kumimoji="0" lang="en-US" altLang="ja-JP" sz="2800" b="1" dirty="0">
              <a:solidFill>
                <a:srgbClr val="0000CC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278563" y="5475288"/>
            <a:ext cx="779462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73088" y="6129338"/>
            <a:ext cx="8032750" cy="292100"/>
          </a:xfrm>
          <a:prstGeom prst="rect">
            <a:avLst/>
          </a:prstGeom>
          <a:gradFill rotWithShape="0">
            <a:gsLst>
              <a:gs pos="0">
                <a:srgbClr val="0000CC">
                  <a:gamma/>
                  <a:tint val="0"/>
                  <a:invGamma/>
                </a:srgbClr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401465" y="4581128"/>
            <a:ext cx="633888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kumimoji="0" lang="en-US" altLang="ja-JP" sz="2400" b="1" dirty="0">
                <a:cs typeface="Courier New" pitchFamily="49" charset="0"/>
              </a:rPr>
              <a:t>CQR Chair: Scott </a:t>
            </a:r>
            <a:r>
              <a:rPr kumimoji="0" lang="en-US" altLang="ja-JP" sz="2400" b="1" dirty="0" err="1">
                <a:cs typeface="Courier New" pitchFamily="49" charset="0"/>
              </a:rPr>
              <a:t>Poretsky</a:t>
            </a:r>
            <a:endParaRPr kumimoji="0" lang="en-US" altLang="ja-JP" sz="2400" b="1" dirty="0">
              <a:cs typeface="Courier New" pitchFamily="49" charset="0"/>
            </a:endParaRPr>
          </a:p>
          <a:p>
            <a:pPr algn="ctr" eaLnBrk="0" hangingPunct="0"/>
            <a:r>
              <a:rPr kumimoji="0" lang="en-US" altLang="ja-JP" sz="2400" b="1" dirty="0">
                <a:cs typeface="Courier New" pitchFamily="49" charset="0"/>
              </a:rPr>
              <a:t>Acting, CQR Chair Elect. Tetsuya Yokotani</a:t>
            </a:r>
          </a:p>
          <a:p>
            <a:pPr algn="ctr" eaLnBrk="0" hangingPunct="0"/>
            <a:r>
              <a:rPr kumimoji="0" lang="en-US" altLang="ja-JP" sz="2400" b="1" dirty="0">
                <a:cs typeface="Courier New" pitchFamily="49" charset="0"/>
              </a:rPr>
              <a:t>May 23, 2017</a:t>
            </a:r>
          </a:p>
          <a:p>
            <a:pPr algn="ctr" eaLnBrk="0" hangingPunct="0"/>
            <a:r>
              <a:rPr kumimoji="0" lang="en-US" altLang="ja-JP" sz="2400" b="1" dirty="0">
                <a:cs typeface="Courier New" pitchFamily="49" charset="0"/>
              </a:rPr>
              <a:t>Paris, France</a:t>
            </a:r>
          </a:p>
          <a:p>
            <a:pPr algn="ctr" eaLnBrk="0" hangingPunct="0"/>
            <a:r>
              <a:rPr kumimoji="0" lang="en-US" altLang="ja-JP" sz="2400" b="1" dirty="0">
                <a:cs typeface="Courier New" pitchFamily="49" charset="0"/>
              </a:rPr>
              <a:t> </a:t>
            </a: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995" y="914425"/>
            <a:ext cx="21431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52905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solidFill>
                  <a:srgbClr val="D3533C"/>
                </a:solidFill>
              </a:rPr>
              <a:t>CQR Advisory Board Members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5752" y="1556792"/>
            <a:ext cx="8748464" cy="3989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800" b="1" dirty="0">
                <a:solidFill>
                  <a:srgbClr val="FF0000"/>
                </a:solidFill>
              </a:rPr>
              <a:t>Chair</a:t>
            </a:r>
          </a:p>
          <a:p>
            <a:r>
              <a:rPr lang="en-US" altLang="ja-JP" sz="2800" dirty="0">
                <a:solidFill>
                  <a:srgbClr val="0000FF"/>
                </a:solidFill>
              </a:rPr>
              <a:t>Hideaki Yoshino</a:t>
            </a:r>
            <a:r>
              <a:rPr lang="en-US" altLang="ja-JP" sz="2800" dirty="0">
                <a:solidFill>
                  <a:srgbClr val="292934"/>
                </a:solidFill>
              </a:rPr>
              <a:t>, Nippon Institute of Technology, JP</a:t>
            </a:r>
          </a:p>
          <a:p>
            <a:pPr marL="0" indent="0">
              <a:buNone/>
            </a:pPr>
            <a:r>
              <a:rPr lang="en-US" altLang="ja-JP" sz="2800" b="1" dirty="0">
                <a:solidFill>
                  <a:srgbClr val="FF0000"/>
                </a:solidFill>
              </a:rPr>
              <a:t>Honorable Member</a:t>
            </a:r>
          </a:p>
          <a:p>
            <a:r>
              <a:rPr lang="en-US" altLang="ja-JP" sz="2800" dirty="0">
                <a:solidFill>
                  <a:srgbClr val="0000FF"/>
                </a:solidFill>
              </a:rPr>
              <a:t>Kelly Krick</a:t>
            </a:r>
            <a:r>
              <a:rPr lang="en-US" altLang="ja-JP" sz="2800" dirty="0">
                <a:solidFill>
                  <a:srgbClr val="292934"/>
                </a:solidFill>
              </a:rPr>
              <a:t>, (Chair), Ericsson, US</a:t>
            </a:r>
            <a:endParaRPr lang="en-US" altLang="ja-JP" sz="2800" dirty="0">
              <a:solidFill>
                <a:srgbClr val="94A39B"/>
              </a:solidFill>
            </a:endParaRPr>
          </a:p>
          <a:p>
            <a:pPr marL="0" indent="0">
              <a:buNone/>
            </a:pPr>
            <a:r>
              <a:rPr lang="en-US" altLang="ja-JP" sz="2800" dirty="0">
                <a:solidFill>
                  <a:srgbClr val="94A39B"/>
                </a:solidFill>
              </a:rPr>
              <a:t>• </a:t>
            </a:r>
            <a:r>
              <a:rPr lang="en-US" altLang="ja-JP" sz="2800" dirty="0">
                <a:solidFill>
                  <a:srgbClr val="0000FF"/>
                </a:solidFill>
              </a:rPr>
              <a:t>Hiromi Ueda</a:t>
            </a:r>
            <a:r>
              <a:rPr lang="en-US" altLang="ja-JP" sz="2800" dirty="0">
                <a:solidFill>
                  <a:srgbClr val="292934"/>
                </a:solidFill>
              </a:rPr>
              <a:t>, Tokyo Univ. of Tech., JP</a:t>
            </a:r>
          </a:p>
          <a:p>
            <a:pPr marL="0" indent="0">
              <a:buNone/>
            </a:pPr>
            <a:r>
              <a:rPr lang="en-US" altLang="ja-JP" sz="2800" dirty="0">
                <a:solidFill>
                  <a:srgbClr val="94A39B"/>
                </a:solidFill>
              </a:rPr>
              <a:t>• </a:t>
            </a:r>
            <a:r>
              <a:rPr lang="en-US" altLang="ja-JP" sz="2800" dirty="0">
                <a:solidFill>
                  <a:srgbClr val="0000FF"/>
                </a:solidFill>
              </a:rPr>
              <a:t>Chi-Ming Chen</a:t>
            </a:r>
            <a:r>
              <a:rPr lang="en-US" altLang="ja-JP" sz="2800" dirty="0">
                <a:solidFill>
                  <a:srgbClr val="292934"/>
                </a:solidFill>
              </a:rPr>
              <a:t>, AT&amp;T, US</a:t>
            </a:r>
          </a:p>
          <a:p>
            <a:pPr marL="0" indent="0">
              <a:buNone/>
            </a:pPr>
            <a:r>
              <a:rPr lang="it-IT" altLang="ja-JP" sz="2800" dirty="0">
                <a:solidFill>
                  <a:srgbClr val="94A39B"/>
                </a:solidFill>
              </a:rPr>
              <a:t>• </a:t>
            </a:r>
            <a:r>
              <a:rPr lang="it-IT" altLang="ja-JP" sz="2800" dirty="0">
                <a:solidFill>
                  <a:srgbClr val="0000FF"/>
                </a:solidFill>
              </a:rPr>
              <a:t>Kenichi Mase</a:t>
            </a:r>
            <a:r>
              <a:rPr lang="it-IT" altLang="ja-JP" sz="2800" dirty="0">
                <a:solidFill>
                  <a:srgbClr val="292934"/>
                </a:solidFill>
              </a:rPr>
              <a:t>, Niigata Univ., JP</a:t>
            </a:r>
          </a:p>
          <a:p>
            <a:pPr marL="0" indent="0">
              <a:buNone/>
            </a:pPr>
            <a:r>
              <a:rPr lang="en-US" altLang="ja-JP" sz="2800" dirty="0">
                <a:solidFill>
                  <a:srgbClr val="94A39B"/>
                </a:solidFill>
              </a:rPr>
              <a:t>• </a:t>
            </a:r>
            <a:r>
              <a:rPr lang="en-US" altLang="ja-JP" sz="2800" dirty="0">
                <a:solidFill>
                  <a:srgbClr val="0000FF"/>
                </a:solidFill>
              </a:rPr>
              <a:t>Karl Rauscher</a:t>
            </a:r>
            <a:r>
              <a:rPr lang="en-US" altLang="ja-JP" sz="2800" dirty="0">
                <a:solidFill>
                  <a:srgbClr val="292934"/>
                </a:solidFill>
              </a:rPr>
              <a:t>, </a:t>
            </a:r>
            <a:r>
              <a:rPr lang="en-US" altLang="ja-JP" sz="2800" dirty="0" err="1">
                <a:solidFill>
                  <a:srgbClr val="292934"/>
                </a:solidFill>
              </a:rPr>
              <a:t>EastWest</a:t>
            </a:r>
            <a:r>
              <a:rPr lang="en-US" altLang="ja-JP" sz="2800" dirty="0">
                <a:solidFill>
                  <a:srgbClr val="292934"/>
                </a:solidFill>
              </a:rPr>
              <a:t> Institute, US</a:t>
            </a:r>
          </a:p>
          <a:p>
            <a:pPr marL="0" indent="0">
              <a:buNone/>
            </a:pPr>
            <a:r>
              <a:rPr lang="fi-FI" altLang="ja-JP" sz="2800" dirty="0">
                <a:solidFill>
                  <a:srgbClr val="94A39B"/>
                </a:solidFill>
              </a:rPr>
              <a:t>• </a:t>
            </a:r>
            <a:r>
              <a:rPr lang="fi-FI" altLang="ja-JP" sz="2800" dirty="0">
                <a:solidFill>
                  <a:srgbClr val="0000FF"/>
                </a:solidFill>
              </a:rPr>
              <a:t>Koichi Asatani</a:t>
            </a:r>
            <a:r>
              <a:rPr lang="fi-FI" altLang="ja-JP" sz="2800" dirty="0">
                <a:solidFill>
                  <a:srgbClr val="292934"/>
                </a:solidFill>
              </a:rPr>
              <a:t>, Nankai Univ.,CN</a:t>
            </a:r>
          </a:p>
          <a:p>
            <a:pPr marL="0" indent="0">
              <a:buNone/>
            </a:pPr>
            <a:r>
              <a:rPr lang="en-US" altLang="ja-JP" sz="2800" dirty="0">
                <a:solidFill>
                  <a:srgbClr val="94A39B"/>
                </a:solidFill>
              </a:rPr>
              <a:t>• </a:t>
            </a:r>
            <a:r>
              <a:rPr lang="en-US" altLang="ja-JP" sz="2800" dirty="0">
                <a:solidFill>
                  <a:srgbClr val="0000FF"/>
                </a:solidFill>
              </a:rPr>
              <a:t>Raymond </a:t>
            </a:r>
            <a:r>
              <a:rPr lang="en-US" altLang="ja-JP" sz="2800" dirty="0" err="1">
                <a:solidFill>
                  <a:srgbClr val="0000FF"/>
                </a:solidFill>
              </a:rPr>
              <a:t>Bonelli</a:t>
            </a:r>
            <a:r>
              <a:rPr lang="en-US" altLang="ja-JP" sz="2800" dirty="0">
                <a:solidFill>
                  <a:srgbClr val="292934"/>
                </a:solidFill>
              </a:rPr>
              <a:t>, Consultant, US</a:t>
            </a:r>
            <a:endParaRPr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3795-8777-418B-A172-42E30665F122}" type="slidenum">
              <a:rPr lang="en-US" altLang="ja-JP" smtClean="0"/>
              <a:pPr/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72926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44"/>
          </a:xfrm>
        </p:spPr>
        <p:txBody>
          <a:bodyPr>
            <a:normAutofit fontScale="90000"/>
          </a:bodyPr>
          <a:lstStyle/>
          <a:p>
            <a:r>
              <a:rPr lang="en-US" altLang="ja-JP" dirty="0">
                <a:solidFill>
                  <a:srgbClr val="D3533C"/>
                </a:solidFill>
              </a:rPr>
              <a:t>CQR Websites and Social Media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3795-8777-418B-A172-42E30665F122}" type="slidenum">
              <a:rPr lang="en-US" altLang="ja-JP" smtClean="0"/>
              <a:pPr/>
              <a:t>11</a:t>
            </a:fld>
            <a:endParaRPr lang="en-US" altLang="ja-JP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85225"/>
            <a:ext cx="5193361" cy="291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2600"/>
            <a:ext cx="4752528" cy="267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24071" y="1529482"/>
            <a:ext cx="371992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Led by Vice-Chair Social Media, </a:t>
            </a:r>
          </a:p>
          <a:p>
            <a:r>
              <a:rPr lang="en-US" b="1" dirty="0">
                <a:solidFill>
                  <a:srgbClr val="0000FF"/>
                </a:solidFill>
              </a:rPr>
              <a:t>Chris Mayer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Twitter Handle:</a:t>
            </a:r>
          </a:p>
          <a:p>
            <a:r>
              <a:rPr lang="en-US" b="1" dirty="0">
                <a:solidFill>
                  <a:srgbClr val="0000FF"/>
                </a:solidFill>
              </a:rPr>
              <a:t>@</a:t>
            </a:r>
            <a:r>
              <a:rPr lang="en-US" b="1" dirty="0" err="1">
                <a:solidFill>
                  <a:srgbClr val="0000FF"/>
                </a:solidFill>
              </a:rPr>
              <a:t>ieeecqr</a:t>
            </a:r>
            <a:endParaRPr lang="en-US" b="1" dirty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577" y="457252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71500" algn="l"/>
              </a:tabLst>
            </a:pPr>
            <a:r>
              <a:rPr lang="fr-FR" b="1" u="sng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5"/>
              </a:rPr>
              <a:t>http://cqr.committees.comsoc.org/</a:t>
            </a:r>
            <a:r>
              <a:rPr lang="fr-FR" b="1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and  </a:t>
            </a:r>
            <a:r>
              <a:rPr lang="fr-FR" b="1" u="sng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6"/>
              </a:rPr>
              <a:t>http://cqr2017.ieee-cqr.org/</a:t>
            </a:r>
            <a:endParaRPr lang="en-US" b="1" dirty="0">
              <a:effectLst/>
              <a:latin typeface="Courier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961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IEEE : CQRM Symposia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3795-8777-418B-A172-42E30665F122}" type="slidenum">
              <a:rPr lang="en-US" altLang="ja-JP" smtClean="0"/>
              <a:pPr/>
              <a:t>12</a:t>
            </a:fld>
            <a:endParaRPr lang="en-US" altLang="ja-JP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251520" y="1437848"/>
          <a:ext cx="8712968" cy="5405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7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3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976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kumimoji="1" lang="en-US" altLang="ja-JP" sz="2400" dirty="0"/>
                        <a:t>Year</a:t>
                      </a:r>
                      <a:endParaRPr kumimoji="1" lang="ja-JP" alt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kumimoji="1" lang="en-US" altLang="ja-JP" sz="2400" dirty="0"/>
                        <a:t>ICC</a:t>
                      </a:r>
                      <a:endParaRPr kumimoji="1" lang="ja-JP" alt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kumimoji="1" lang="en-US" altLang="ja-JP" sz="2400" dirty="0"/>
                        <a:t>GLOBECOM</a:t>
                      </a:r>
                      <a:endParaRPr kumimoji="1" lang="ja-JP" altLang="en-US" sz="24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846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kumimoji="1" lang="en-US" altLang="ja-JP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ts val="2100"/>
                        </a:lnSpc>
                      </a:pPr>
                      <a:r>
                        <a:rPr lang="fi-FI" altLang="ja-JP" sz="2000" dirty="0">
                          <a:ea typeface="ＭＳ 明朝" pitchFamily="17" charset="-128"/>
                          <a:cs typeface="Times New Roman" pitchFamily="18" charset="0"/>
                        </a:rPr>
                        <a:t>4/28-5/2, </a:t>
                      </a:r>
                      <a:r>
                        <a:rPr lang="en-US" altLang="ja-JP" sz="2000" dirty="0">
                          <a:ea typeface="ＭＳ 明朝" pitchFamily="17" charset="-128"/>
                          <a:cs typeface="Times New Roman" pitchFamily="18" charset="0"/>
                        </a:rPr>
                        <a:t>New York </a:t>
                      </a:r>
                      <a:endParaRPr lang="fi-FI" altLang="ja-JP" sz="2000" dirty="0">
                        <a:ea typeface="ＭＳ 明朝" pitchFamily="17" charset="-128"/>
                        <a:cs typeface="Times New Roman" pitchFamily="18" charset="0"/>
                      </a:endParaRPr>
                    </a:p>
                    <a:p>
                      <a:pPr eaLnBrk="1" hangingPunct="1">
                        <a:lnSpc>
                          <a:spcPts val="2100"/>
                        </a:lnSpc>
                      </a:pPr>
                      <a:r>
                        <a:rPr lang="fi-FI" altLang="en-US" sz="2000" dirty="0">
                          <a:solidFill>
                            <a:srgbClr val="0000FF"/>
                          </a:solidFill>
                          <a:ea typeface="ＭＳ 明朝" pitchFamily="17" charset="-128"/>
                          <a:cs typeface="Times New Roman" pitchFamily="18" charset="0"/>
                        </a:rPr>
                        <a:t>Koichi Asatani </a:t>
                      </a:r>
                      <a:endParaRPr lang="ja-JP" altLang="en-US" sz="2000" dirty="0">
                        <a:solidFill>
                          <a:srgbClr val="0000FF"/>
                        </a:solidFill>
                        <a:ea typeface="ＭＳ 明朝" pitchFamily="17" charset="-128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ts val="2100"/>
                        </a:lnSpc>
                      </a:pPr>
                      <a:r>
                        <a:rPr lang="fi-FI" altLang="en-US" sz="2000" dirty="0"/>
                        <a:t>1</a:t>
                      </a:r>
                      <a:r>
                        <a:rPr lang="fi-FI" altLang="ja-JP" sz="2000" dirty="0"/>
                        <a:t>1</a:t>
                      </a:r>
                      <a:r>
                        <a:rPr lang="fi-FI" altLang="en-US" sz="2000" dirty="0"/>
                        <a:t>/</a:t>
                      </a:r>
                      <a:r>
                        <a:rPr lang="fi-FI" altLang="ja-JP" sz="2000" dirty="0"/>
                        <a:t>17</a:t>
                      </a:r>
                      <a:r>
                        <a:rPr lang="fi-FI" altLang="en-US" sz="2000" dirty="0"/>
                        <a:t>-</a:t>
                      </a:r>
                      <a:r>
                        <a:rPr lang="fi-FI" altLang="ja-JP" sz="2000" dirty="0"/>
                        <a:t>21</a:t>
                      </a:r>
                      <a:r>
                        <a:rPr lang="fi-FI" altLang="en-US" sz="2000" dirty="0"/>
                        <a:t>, </a:t>
                      </a:r>
                      <a:r>
                        <a:rPr lang="fi-FI" altLang="ja-JP" sz="2000" dirty="0"/>
                        <a:t>Taipei, Taiwan</a:t>
                      </a:r>
                      <a:endParaRPr lang="fi-FI" altLang="en-US" sz="2000" dirty="0"/>
                    </a:p>
                    <a:p>
                      <a:pPr eaLnBrk="1" hangingPunct="1">
                        <a:lnSpc>
                          <a:spcPts val="2100"/>
                        </a:lnSpc>
                      </a:pPr>
                      <a:r>
                        <a:rPr lang="fi-FI" altLang="en-US" sz="2000" dirty="0">
                          <a:solidFill>
                            <a:srgbClr val="0000FF"/>
                          </a:solidFill>
                        </a:rPr>
                        <a:t>Koichi Asatani </a:t>
                      </a:r>
                      <a:endParaRPr lang="ja-JP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846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kumimoji="1" lang="en-US" altLang="ja-JP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ts val="2100"/>
                        </a:lnSpc>
                      </a:pPr>
                      <a:r>
                        <a:rPr lang="fi-FI" altLang="ja-JP" sz="2000" dirty="0">
                          <a:ea typeface="ＭＳ 明朝" pitchFamily="17" charset="-128"/>
                          <a:cs typeface="Times New Roman" pitchFamily="18" charset="0"/>
                        </a:rPr>
                        <a:t>5/11-15, </a:t>
                      </a:r>
                      <a:r>
                        <a:rPr lang="en-US" altLang="ja-JP" sz="2000" dirty="0">
                          <a:ea typeface="ＭＳ 明朝" pitchFamily="17" charset="-128"/>
                          <a:cs typeface="Times New Roman" pitchFamily="18" charset="0"/>
                        </a:rPr>
                        <a:t>Anchorage </a:t>
                      </a:r>
                      <a:endParaRPr lang="fi-FI" altLang="ja-JP" sz="2000" dirty="0">
                        <a:ea typeface="ＭＳ 明朝" pitchFamily="17" charset="-128"/>
                        <a:cs typeface="Times New Roman" pitchFamily="18" charset="0"/>
                      </a:endParaRPr>
                    </a:p>
                    <a:p>
                      <a:pPr eaLnBrk="1" hangingPunct="1">
                        <a:lnSpc>
                          <a:spcPts val="2100"/>
                        </a:lnSpc>
                      </a:pPr>
                      <a:r>
                        <a:rPr lang="fi-FI" altLang="en-US" sz="2000" dirty="0">
                          <a:solidFill>
                            <a:srgbClr val="0000FF"/>
                          </a:solidFill>
                          <a:ea typeface="ＭＳ 明朝" pitchFamily="17" charset="-128"/>
                          <a:cs typeface="Times New Roman" pitchFamily="18" charset="0"/>
                        </a:rPr>
                        <a:t>Koichi Asatani</a:t>
                      </a:r>
                      <a:endParaRPr lang="ja-JP" altLang="en-US" sz="2000" dirty="0">
                        <a:solidFill>
                          <a:srgbClr val="0000FF"/>
                        </a:solidFill>
                        <a:ea typeface="ＭＳ 明朝" pitchFamily="17" charset="-128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ts val="2100"/>
                        </a:lnSpc>
                      </a:pPr>
                      <a:r>
                        <a:rPr lang="fi-FI" altLang="en-US" sz="2400" dirty="0"/>
                        <a:t>12/0</a:t>
                      </a:r>
                      <a:r>
                        <a:rPr lang="fi-FI" altLang="ja-JP" sz="2400" dirty="0"/>
                        <a:t>1</a:t>
                      </a:r>
                      <a:r>
                        <a:rPr lang="fi-FI" altLang="en-US" sz="2400" dirty="0"/>
                        <a:t>-</a:t>
                      </a:r>
                      <a:r>
                        <a:rPr lang="en-US" altLang="ja-JP" sz="2400" dirty="0"/>
                        <a:t>05</a:t>
                      </a:r>
                      <a:r>
                        <a:rPr lang="fi-FI" altLang="en-US" sz="2400" dirty="0"/>
                        <a:t>, </a:t>
                      </a:r>
                      <a:r>
                        <a:rPr lang="en-US" altLang="ja-JP" sz="2000" dirty="0"/>
                        <a:t>San Francisco </a:t>
                      </a:r>
                      <a:endParaRPr lang="fi-FI" altLang="en-US" sz="2400" dirty="0"/>
                    </a:p>
                    <a:p>
                      <a:pPr eaLnBrk="1" hangingPunct="1">
                        <a:lnSpc>
                          <a:spcPts val="2100"/>
                        </a:lnSpc>
                      </a:pPr>
                      <a:r>
                        <a:rPr lang="fi-FI" altLang="ja-JP" sz="2000" dirty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ja-JP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846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kumimoji="1" lang="en-US" altLang="ja-JP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ts val="2100"/>
                        </a:lnSpc>
                      </a:pPr>
                      <a:r>
                        <a:rPr lang="fi-FI" altLang="ja-JP" sz="2000" dirty="0"/>
                        <a:t>6/20-24, </a:t>
                      </a:r>
                      <a:r>
                        <a:rPr lang="en-US" altLang="ja-JP" sz="2000" dirty="0"/>
                        <a:t>Paris, France </a:t>
                      </a:r>
                    </a:p>
                    <a:p>
                      <a:pPr eaLnBrk="1" hangingPunct="1">
                        <a:lnSpc>
                          <a:spcPts val="2100"/>
                        </a:lnSpc>
                      </a:pPr>
                      <a:r>
                        <a:rPr lang="en-US" altLang="ja-JP" sz="2000" dirty="0">
                          <a:solidFill>
                            <a:srgbClr val="3333FF"/>
                          </a:solidFill>
                        </a:rPr>
                        <a:t>Koichi </a:t>
                      </a:r>
                      <a:r>
                        <a:rPr lang="en-US" altLang="ja-JP" sz="2000" dirty="0" err="1">
                          <a:solidFill>
                            <a:srgbClr val="3333FF"/>
                          </a:solidFill>
                        </a:rPr>
                        <a:t>Asatani</a:t>
                      </a:r>
                      <a:endParaRPr lang="fi-FI" altLang="ja-JP" sz="2000" dirty="0">
                        <a:solidFill>
                          <a:srgbClr val="3333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ts val="2100"/>
                        </a:lnSpc>
                      </a:pPr>
                      <a:r>
                        <a:rPr lang="fi-FI" altLang="en-US" sz="2000" dirty="0"/>
                        <a:t>1</a:t>
                      </a:r>
                      <a:r>
                        <a:rPr lang="fi-FI" altLang="ja-JP" sz="2000" dirty="0"/>
                        <a:t>1</a:t>
                      </a:r>
                      <a:r>
                        <a:rPr lang="fi-FI" altLang="en-US" sz="2000" dirty="0"/>
                        <a:t>/</a:t>
                      </a:r>
                      <a:r>
                        <a:rPr lang="fi-FI" altLang="ja-JP" sz="2000" dirty="0"/>
                        <a:t>29</a:t>
                      </a:r>
                      <a:r>
                        <a:rPr lang="fi-FI" altLang="en-US" sz="2000" dirty="0"/>
                        <a:t>-</a:t>
                      </a:r>
                      <a:r>
                        <a:rPr lang="fi-FI" altLang="ja-JP" sz="2000" dirty="0"/>
                        <a:t>12/3</a:t>
                      </a:r>
                      <a:r>
                        <a:rPr lang="fi-FI" altLang="en-US" sz="2000" dirty="0"/>
                        <a:t>, </a:t>
                      </a:r>
                      <a:r>
                        <a:rPr lang="fi-FI" altLang="ja-JP" sz="2000" dirty="0"/>
                        <a:t>Dallas</a:t>
                      </a:r>
                      <a:endParaRPr lang="fi-FI" altLang="en-US" sz="2000" dirty="0"/>
                    </a:p>
                    <a:p>
                      <a:pPr eaLnBrk="1" hangingPunct="1">
                        <a:lnSpc>
                          <a:spcPts val="2100"/>
                        </a:lnSpc>
                      </a:pPr>
                      <a:r>
                        <a:rPr lang="fi-FI" altLang="ja-JP" sz="2000" dirty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ja-JP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88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kumimoji="1" lang="en-US" altLang="ja-JP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kumimoji="1" lang="en-US" altLang="ja-JP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5/16-20, Seoul, Korea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kumimoji="1" lang="en-US" altLang="ja-JP" sz="2000" b="0" i="0" u="none" strike="noStrike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Hiromi Ueda</a:t>
                      </a:r>
                      <a:endParaRPr kumimoji="1" lang="ja-JP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kumimoji="1" lang="en-US" altLang="ja-JP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11/28 – 12/2, St. Louis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kumimoji="1" lang="en-US" altLang="ja-JP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1" lang="ja-JP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846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kumimoji="1" lang="en-US" altLang="ja-JP" sz="2400" dirty="0"/>
                        <a:t>2006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kumimoji="1" lang="en-US" altLang="ja-JP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6/11-15, Istanbul, Turkey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kumimoji="1" lang="en-US" altLang="ja-JP" sz="2000" b="0" i="0" u="none" strike="noStrike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Hiromi Ueda</a:t>
                      </a:r>
                      <a:endParaRPr kumimoji="1" lang="ja-JP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kumimoji="1" lang="en-US" altLang="ja-JP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11/27 – 12/1, San Francisco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kumimoji="1" lang="en-US" altLang="ja-JP" sz="2000" b="0" i="0" u="none" strike="noStrike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Hiromi Ueda</a:t>
                      </a:r>
                      <a:endParaRPr kumimoji="1" lang="ja-JP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846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kumimoji="1" lang="en-US" altLang="ja-JP" sz="2400" dirty="0"/>
                        <a:t>2007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kumimoji="1" lang="en-US" altLang="ja-JP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6/24-28, Glasgow, UK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kumimoji="1" lang="en-US" altLang="ja-JP" sz="2000" b="0" i="0" u="none" strike="noStrike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Hiromi Ueda</a:t>
                      </a:r>
                      <a:endParaRPr kumimoji="1" lang="ja-JP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kumimoji="1" lang="en-US" altLang="ja-JP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11/26 – 11/30, Washington, DC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kumimoji="1" lang="en-US" altLang="ja-JP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1" lang="ja-JP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7846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kumimoji="1" lang="en-US" altLang="ja-JP" sz="2400" dirty="0"/>
                        <a:t>2008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kumimoji="1" lang="en-US" altLang="ja-JP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5/19-23, Beijing, China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kumimoji="1" lang="en-US" altLang="ja-JP" sz="2000" b="0" i="0" u="none" strike="noStrike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Hiromi Ueda</a:t>
                      </a:r>
                      <a:endParaRPr kumimoji="1" lang="ja-JP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kumimoji="1" lang="en-US" altLang="ja-JP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11/30 – 12/4, New Orleans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kumimoji="1" lang="en-US" altLang="ja-JP" sz="2000" b="0" i="0" u="none" strike="noStrike" kern="1200" baseline="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Toshinori</a:t>
                      </a:r>
                      <a:r>
                        <a:rPr kumimoji="1" lang="en-US" altLang="ja-JP" sz="2000" b="0" i="0" u="none" strike="noStrike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ja-JP" sz="2000" b="0" i="0" u="none" strike="noStrike" kern="1200" baseline="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Tsuboi</a:t>
                      </a:r>
                      <a:endParaRPr kumimoji="1" lang="ja-JP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7846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kumimoji="1" lang="en-US" altLang="ja-JP" sz="2400" dirty="0"/>
                        <a:t>2009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kumimoji="1" lang="en-US" altLang="ja-JP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6/14-18, Dresden, Germany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kumimoji="1" lang="en-US" altLang="ja-JP" sz="2000" b="0" i="0" u="none" strike="noStrike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Hiromi Ueda</a:t>
                      </a:r>
                      <a:endParaRPr kumimoji="1" lang="ja-JP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kumimoji="1" lang="en-US" altLang="ja-JP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11/30 – 12/4, Honolulu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kumimoji="1" lang="en-US" altLang="ja-JP" sz="2000" b="0" i="0" u="none" strike="noStrike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Hajime Nakamura</a:t>
                      </a:r>
                      <a:endParaRPr kumimoji="1" lang="ja-JP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019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ja-JP" dirty="0"/>
              <a:t>IEEE : CQRM Symposia (Cont.)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3795-8777-418B-A172-42E30665F122}" type="slidenum">
              <a:rPr lang="en-US" altLang="ja-JP" smtClean="0"/>
              <a:pPr/>
              <a:t>13</a:t>
            </a:fld>
            <a:endParaRPr lang="en-US" altLang="ja-JP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251520" y="1091520"/>
          <a:ext cx="8640961" cy="561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682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2400" dirty="0"/>
                        <a:t>Year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2400" dirty="0"/>
                        <a:t>ICC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2400" dirty="0"/>
                        <a:t>GLOBECOM</a:t>
                      </a:r>
                      <a:endParaRPr kumimoji="1" lang="ja-JP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419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2400" dirty="0"/>
                        <a:t>2010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kumimoji="1" lang="en-US" altLang="ja-JP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5/23-27, Cape Town, South Africa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kumimoji="1" lang="en-US" altLang="ja-JP" sz="2000" b="0" i="0" u="none" strike="noStrike" kern="1200" baseline="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Toshinori</a:t>
                      </a:r>
                      <a:r>
                        <a:rPr kumimoji="1" lang="en-US" altLang="ja-JP" sz="2000" b="0" i="0" u="none" strike="noStrike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ja-JP" sz="2000" b="0" i="0" u="none" strike="noStrike" kern="1200" baseline="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Tsuboi</a:t>
                      </a:r>
                      <a:endParaRPr kumimoji="1" lang="ja-JP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kumimoji="1" lang="en-US" altLang="ja-JP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12/06-10, Miami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kumimoji="1" lang="en-US" altLang="ja-JP" sz="2000" b="0" i="0" u="none" strike="noStrike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Hideaki Yoshino</a:t>
                      </a:r>
                      <a:endParaRPr kumimoji="1" lang="ja-JP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419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2400" dirty="0"/>
                        <a:t>2011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kumimoji="1" lang="en-US" altLang="ja-JP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6/05-09, Kyoto, Japan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kumimoji="1" lang="en-US" altLang="ja-JP" sz="2000" b="0" i="0" u="none" strike="noStrike" kern="1200" baseline="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Toshinori</a:t>
                      </a:r>
                      <a:r>
                        <a:rPr kumimoji="1" lang="en-US" altLang="ja-JP" sz="2000" b="0" i="0" u="none" strike="noStrike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ja-JP" sz="2000" b="0" i="0" u="none" strike="noStrike" kern="1200" baseline="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Tsuboi</a:t>
                      </a:r>
                      <a:endParaRPr kumimoji="1" lang="ja-JP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kumimoji="1" lang="en-US" altLang="ja-JP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12/05-09, Houston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kumimoji="1" lang="en-US" altLang="ja-JP" sz="2000" b="0" i="0" u="none" strike="noStrike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Tetsuya </a:t>
                      </a:r>
                      <a:r>
                        <a:rPr kumimoji="1" lang="en-US" altLang="ja-JP" sz="2000" b="0" i="0" u="none" strike="noStrike" kern="1200" baseline="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Yokotani</a:t>
                      </a:r>
                      <a:endParaRPr kumimoji="1" lang="ja-JP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419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2400" dirty="0"/>
                        <a:t>2012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kumimoji="1" lang="en-US" altLang="ja-JP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6/10-15, Ottawa, Canada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kumimoji="1" lang="en-US" altLang="ja-JP" sz="2000" b="0" i="0" u="none" strike="noStrike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Hideaki Yoshino</a:t>
                      </a:r>
                      <a:endParaRPr kumimoji="1" lang="ja-JP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kumimoji="1" lang="en-US" altLang="ja-JP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12/03-07, Anaheim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kumimoji="1" lang="en-US" altLang="ja-JP" sz="2000" b="0" i="0" u="none" strike="noStrike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Tetsuya </a:t>
                      </a:r>
                      <a:r>
                        <a:rPr kumimoji="1" lang="en-US" altLang="ja-JP" sz="2000" b="0" i="0" u="none" strike="noStrike" kern="1200" baseline="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Yokotani</a:t>
                      </a:r>
                      <a:endParaRPr kumimoji="1" lang="ja-JP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419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2400" dirty="0"/>
                        <a:t>2013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kumimoji="1" lang="en-US" altLang="ja-JP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6/09-13, Budapest, </a:t>
                      </a:r>
                      <a:r>
                        <a:rPr kumimoji="1" lang="en-US" altLang="ja-JP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Hugary</a:t>
                      </a:r>
                      <a:endParaRPr kumimoji="1" lang="en-US" altLang="ja-JP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kumimoji="1" lang="en-US" altLang="ja-JP" sz="2000" b="0" i="0" u="none" strike="noStrike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Tetsuya </a:t>
                      </a:r>
                      <a:r>
                        <a:rPr kumimoji="1" lang="en-US" altLang="ja-JP" sz="2000" b="0" i="0" u="none" strike="noStrike" kern="1200" baseline="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Yokotani</a:t>
                      </a:r>
                      <a:endParaRPr kumimoji="1" lang="ja-JP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kumimoji="1" lang="en-US" altLang="ja-JP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12/09-13, Atlanta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kumimoji="1" lang="en-US" altLang="ja-JP" sz="2000" b="0" i="0" u="none" strike="noStrike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Hideaki Yoshino</a:t>
                      </a:r>
                      <a:endParaRPr kumimoji="1" lang="ja-JP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5419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2400" dirty="0"/>
                        <a:t>2014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/>
                        <a:t>6/10-14, Sydney, Australia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>
                          <a:solidFill>
                            <a:srgbClr val="0000FF"/>
                          </a:solidFill>
                        </a:rPr>
                        <a:t>Kohei Shiomoto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kumimoji="1" lang="en-US" altLang="ja-JP" sz="2000" dirty="0"/>
                        <a:t>12/</a:t>
                      </a:r>
                      <a:r>
                        <a:rPr lang="en-US" altLang="ja-JP" sz="2000" dirty="0"/>
                        <a:t>8-12, Austin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 err="1">
                          <a:solidFill>
                            <a:srgbClr val="0000FF"/>
                          </a:solidFill>
                        </a:rPr>
                        <a:t>Weider</a:t>
                      </a:r>
                      <a:r>
                        <a:rPr lang="en-US" altLang="ja-JP" sz="2000" dirty="0">
                          <a:solidFill>
                            <a:srgbClr val="0000FF"/>
                          </a:solidFill>
                        </a:rPr>
                        <a:t> Yu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5419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2400" dirty="0"/>
                        <a:t>2015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kumimoji="1" lang="en-US" altLang="ja-JP" sz="2000" dirty="0"/>
                        <a:t>6/</a:t>
                      </a:r>
                      <a:r>
                        <a:rPr lang="it-IT" altLang="ja-JP" sz="2000" dirty="0"/>
                        <a:t>8-12, London, UK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Kelly </a:t>
                      </a:r>
                      <a:r>
                        <a:rPr kumimoji="1" lang="en-US" altLang="ja-JP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Krick</a:t>
                      </a: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kumimoji="1" lang="en-US" altLang="ja-JP" sz="2000" dirty="0"/>
                        <a:t>12/</a:t>
                      </a:r>
                      <a:r>
                        <a:rPr lang="en-US" altLang="ja-JP" sz="2000" dirty="0"/>
                        <a:t>6-10, San Diego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>
                          <a:solidFill>
                            <a:srgbClr val="0000FF"/>
                          </a:solidFill>
                        </a:rPr>
                        <a:t>Kohei Shiomoto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5419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2400" dirty="0"/>
                        <a:t>2016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it-IT" altLang="ja-JP" sz="2000" dirty="0">
                          <a:solidFill>
                            <a:schemeClr val="tx1"/>
                          </a:solidFill>
                        </a:rPr>
                        <a:t>5/23-27,Kuala</a:t>
                      </a:r>
                      <a:r>
                        <a:rPr lang="it-IT" altLang="ja-JP" sz="2000" dirty="0"/>
                        <a:t> Lumpur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 err="1">
                          <a:solidFill>
                            <a:srgbClr val="0000FF"/>
                          </a:solidFill>
                        </a:rPr>
                        <a:t>Kohei</a:t>
                      </a:r>
                      <a:r>
                        <a:rPr lang="en-US" altLang="ja-JP" sz="2000" dirty="0">
                          <a:solidFill>
                            <a:srgbClr val="0000FF"/>
                          </a:solidFill>
                        </a:rPr>
                        <a:t> Shiomoto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kumimoji="1" lang="en-US" altLang="ja-JP" sz="2000" dirty="0"/>
                        <a:t>12/4-8, Washington D.C.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 err="1">
                          <a:solidFill>
                            <a:srgbClr val="0000FF"/>
                          </a:solidFill>
                        </a:rPr>
                        <a:t>Kohei</a:t>
                      </a:r>
                      <a:r>
                        <a:rPr lang="en-US" altLang="ja-JP" sz="2000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altLang="ja-JP" sz="2000" dirty="0" err="1">
                          <a:solidFill>
                            <a:srgbClr val="0000FF"/>
                          </a:solidFill>
                        </a:rPr>
                        <a:t>Shiomoto</a:t>
                      </a:r>
                      <a:endParaRPr lang="en-US" altLang="ja-JP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5419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2400" dirty="0"/>
                        <a:t>2017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>
                          <a:solidFill>
                            <a:schemeClr val="tx1"/>
                          </a:solidFill>
                        </a:rPr>
                        <a:t>5/21-25, Paris, France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 err="1">
                          <a:solidFill>
                            <a:srgbClr val="0000FF"/>
                          </a:solidFill>
                        </a:rPr>
                        <a:t>Kohei</a:t>
                      </a:r>
                      <a:r>
                        <a:rPr lang="en-US" altLang="ja-JP" sz="2000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altLang="ja-JP" sz="2000" dirty="0" err="1">
                          <a:solidFill>
                            <a:srgbClr val="0000FF"/>
                          </a:solidFill>
                        </a:rPr>
                        <a:t>Shiomoto</a:t>
                      </a:r>
                      <a:endParaRPr lang="en-US" altLang="ja-JP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>
                          <a:solidFill>
                            <a:schemeClr val="tx1"/>
                          </a:solidFill>
                        </a:rPr>
                        <a:t>12/4-12/8, Singapore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0" u="none" strike="noStrike" kern="1200" baseline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Eiji Oki</a:t>
                      </a:r>
                      <a:endParaRPr kumimoji="1" lang="ja-JP" altLang="en-US" sz="200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678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3795-8777-418B-A172-42E30665F122}" type="slidenum">
              <a:rPr lang="en-US" altLang="ja-JP" smtClean="0"/>
              <a:pPr/>
              <a:t>14</a:t>
            </a:fld>
            <a:endParaRPr lang="en-US" altLang="ja-JP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ja-JP" dirty="0"/>
              <a:t>IEEE : CQRM Symposia (Cont.)</a:t>
            </a:r>
            <a:endParaRPr kumimoji="1" lang="ja-JP" altLang="en-US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/>
          </p:nvPr>
        </p:nvGraphicFramePr>
        <p:xfrm>
          <a:off x="251520" y="1091520"/>
          <a:ext cx="8640961" cy="2360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0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8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682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2400" dirty="0"/>
                        <a:t>Year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2400" dirty="0"/>
                        <a:t>ICC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2400" dirty="0"/>
                        <a:t>GLOBECOM</a:t>
                      </a:r>
                      <a:endParaRPr kumimoji="1" lang="ja-JP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419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2400" dirty="0"/>
                        <a:t>2018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altLang="ja-JP" sz="2000" dirty="0"/>
                        <a:t>5/19-5/25,</a:t>
                      </a:r>
                      <a:r>
                        <a:rPr lang="en-US" altLang="ja-JP" sz="2000" baseline="0" dirty="0"/>
                        <a:t> Kansas City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0" u="none" strike="noStrike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Eiji Oki</a:t>
                      </a:r>
                      <a:endParaRPr kumimoji="1" lang="ja-JP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kumimoji="1" lang="en-US" altLang="ja-JP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12/9-12/13, Abu </a:t>
                      </a:r>
                      <a:r>
                        <a:rPr kumimoji="1" lang="en-US" altLang="ja-JP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Dahbi</a:t>
                      </a:r>
                      <a:r>
                        <a:rPr kumimoji="1" lang="en-US" altLang="ja-JP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UAE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kumimoji="1" lang="en-US" altLang="ja-JP" sz="2000" b="0" i="0" u="none" strike="noStrike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Eiji Oki</a:t>
                      </a:r>
                      <a:endParaRPr kumimoji="1" lang="ja-JP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419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2400" dirty="0"/>
                        <a:t>2019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/>
                        <a:t>5/20-5/24,</a:t>
                      </a:r>
                      <a:r>
                        <a:rPr lang="en-US" altLang="ja-JP" sz="2000" baseline="0" dirty="0"/>
                        <a:t> Shanghai, China</a:t>
                      </a:r>
                      <a:endParaRPr kumimoji="1" lang="en-US" altLang="ja-JP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200"/>
                        </a:lnSpc>
                      </a:pPr>
                      <a:endParaRPr kumimoji="1" lang="ja-JP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12/9-12/13, Waikoloa Village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419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2400" dirty="0"/>
                        <a:t>2020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6/7- 6/11, Dublin, Ireland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TBD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64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4678" y="347472"/>
            <a:ext cx="8686800" cy="990600"/>
          </a:xfrm>
        </p:spPr>
        <p:txBody>
          <a:bodyPr>
            <a:normAutofit/>
          </a:bodyPr>
          <a:lstStyle/>
          <a:p>
            <a:r>
              <a:rPr lang="en-US" altLang="ja-JP" dirty="0"/>
              <a:t>CQR Workshop 2017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3795-8777-418B-A172-42E30665F122}" type="slidenum">
              <a:rPr lang="en-US" altLang="ja-JP" smtClean="0"/>
              <a:pPr/>
              <a:t>15</a:t>
            </a:fld>
            <a:endParaRPr lang="en-US" altLang="ja-JP"/>
          </a:p>
        </p:txBody>
      </p:sp>
      <p:sp>
        <p:nvSpPr>
          <p:cNvPr id="8" name="Rectangle 7"/>
          <p:cNvSpPr/>
          <p:nvPr/>
        </p:nvSpPr>
        <p:spPr>
          <a:xfrm>
            <a:off x="333248" y="1097568"/>
            <a:ext cx="7632848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Naples Beach Hotel and Golf Club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 16-18 Naples, FL</a:t>
            </a:r>
          </a:p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General Program Co-Chairs: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</a:pPr>
            <a:r>
              <a:rPr lang="en-US" altLang="ja-JP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Jason Boswell, Ericsson  and Peter Thermos, Palindrome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Technical Program Co-Chairs: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</a:pPr>
            <a:r>
              <a:rPr lang="en-US" altLang="ja-JP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Hede</a:t>
            </a:r>
            <a:r>
              <a:rPr lang="en-US" altLang="ja-JP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Nakazato</a:t>
            </a:r>
            <a:r>
              <a:rPr lang="en-US" altLang="ja-JP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Waseda</a:t>
            </a:r>
            <a:r>
              <a:rPr lang="en-US" altLang="ja-JP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Univ. and Kai Zeng, George Mason </a:t>
            </a:r>
            <a:r>
              <a:rPr lang="en-US" altLang="ja-JP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</a:t>
            </a:r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07" y="3356992"/>
            <a:ext cx="4762620" cy="3181430"/>
          </a:xfrm>
          <a:prstGeom prst="rect">
            <a:avLst/>
          </a:prstGeom>
        </p:spPr>
      </p:pic>
      <p:pic>
        <p:nvPicPr>
          <p:cNvPr id="9" name="Picture 2" descr="http://cqr2017.ieee-cqr.org/files/2017/03/huawei-logo-transparent-300x283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573" y="3557802"/>
            <a:ext cx="1048409" cy="98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http://cqr2017.ieee-cqr.org/files/2017/01/Tetra_Tech_logo.svg_-300x99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91284"/>
            <a:ext cx="2202882" cy="72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48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CQR 2017 Best Paper Awards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3795-8777-418B-A172-42E30665F122}" type="slidenum">
              <a:rPr lang="en-US" altLang="ja-JP" smtClean="0"/>
              <a:pPr/>
              <a:t>16</a:t>
            </a:fld>
            <a:endParaRPr lang="en-US" altLang="ja-JP"/>
          </a:p>
        </p:txBody>
      </p:sp>
      <p:sp>
        <p:nvSpPr>
          <p:cNvPr id="6" name="正方形/長方形 5"/>
          <p:cNvSpPr/>
          <p:nvPr/>
        </p:nvSpPr>
        <p:spPr>
          <a:xfrm>
            <a:off x="1475656" y="1988840"/>
            <a:ext cx="66967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u="sng" dirty="0">
                <a:solidFill>
                  <a:srgbClr val="0000FF"/>
                </a:solidFill>
              </a:rPr>
              <a:t>Best Paper Awards</a:t>
            </a:r>
          </a:p>
          <a:p>
            <a:r>
              <a:rPr lang="en-US" altLang="ja-JP" sz="2000" b="1" dirty="0" err="1">
                <a:solidFill>
                  <a:srgbClr val="0000FF"/>
                </a:solidFill>
              </a:rPr>
              <a:t>Yusaka</a:t>
            </a:r>
            <a:r>
              <a:rPr lang="en-US" altLang="ja-JP" sz="2000" b="1" dirty="0">
                <a:solidFill>
                  <a:srgbClr val="0000FF"/>
                </a:solidFill>
              </a:rPr>
              <a:t> </a:t>
            </a:r>
            <a:r>
              <a:rPr lang="en-US" altLang="ja-JP" sz="2000" b="1" dirty="0" err="1">
                <a:solidFill>
                  <a:srgbClr val="0000FF"/>
                </a:solidFill>
              </a:rPr>
              <a:t>Hayamizu</a:t>
            </a:r>
            <a:r>
              <a:rPr lang="en-US" altLang="ja-JP" sz="2000" b="1" dirty="0">
                <a:solidFill>
                  <a:srgbClr val="0000FF"/>
                </a:solidFill>
              </a:rPr>
              <a:t>, Kansai University,</a:t>
            </a:r>
          </a:p>
          <a:p>
            <a:r>
              <a:rPr lang="en-US" altLang="ja-JP" sz="2000" b="1" dirty="0">
                <a:solidFill>
                  <a:srgbClr val="0000FF"/>
                </a:solidFill>
              </a:rPr>
              <a:t>“Effective New Cache Decision Policy for Breadcrumbs in Content Centric Networking”</a:t>
            </a:r>
          </a:p>
          <a:p>
            <a:endParaRPr lang="en-US" altLang="ja-JP" sz="2000" b="1" dirty="0">
              <a:solidFill>
                <a:srgbClr val="0000FF"/>
              </a:solidFill>
            </a:endParaRPr>
          </a:p>
          <a:p>
            <a:r>
              <a:rPr lang="en-US" altLang="ja-JP" sz="2000" b="1" dirty="0">
                <a:solidFill>
                  <a:srgbClr val="0000FF"/>
                </a:solidFill>
              </a:rPr>
              <a:t>AND</a:t>
            </a:r>
          </a:p>
          <a:p>
            <a:endParaRPr lang="en-US" altLang="ja-JP" sz="2000" b="1" dirty="0">
              <a:solidFill>
                <a:srgbClr val="0000FF"/>
              </a:solidFill>
            </a:endParaRPr>
          </a:p>
          <a:p>
            <a:r>
              <a:rPr lang="en-US" altLang="ja-JP" sz="2000" b="1" dirty="0">
                <a:solidFill>
                  <a:srgbClr val="0000FF"/>
                </a:solidFill>
              </a:rPr>
              <a:t>Nobuhiko Itoh, NEC Corporation,</a:t>
            </a:r>
          </a:p>
          <a:p>
            <a:r>
              <a:rPr lang="en-US" altLang="ja-JP" sz="2000" b="1" dirty="0">
                <a:solidFill>
                  <a:srgbClr val="0000FF"/>
                </a:solidFill>
              </a:rPr>
              <a:t>“Novel Packet Switching for Supporting Various real-time </a:t>
            </a:r>
            <a:r>
              <a:rPr lang="en-US" altLang="ja-JP" sz="2000" b="1" dirty="0" err="1">
                <a:solidFill>
                  <a:srgbClr val="0000FF"/>
                </a:solidFill>
              </a:rPr>
              <a:t>IoT</a:t>
            </a:r>
            <a:r>
              <a:rPr lang="en-US" altLang="ja-JP" sz="2000" b="1" dirty="0">
                <a:solidFill>
                  <a:srgbClr val="0000FF"/>
                </a:solidFill>
              </a:rPr>
              <a:t> Applications in LTE Networks”</a:t>
            </a:r>
          </a:p>
        </p:txBody>
      </p:sp>
    </p:spTree>
    <p:extLst>
      <p:ext uri="{BB962C8B-B14F-4D97-AF65-F5344CB8AC3E}">
        <p14:creationId xmlns:p14="http://schemas.microsoft.com/office/powerpoint/2010/main" val="656642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CQR Chairman’s Awards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45638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ja-JP" b="1" dirty="0"/>
              <a:t> Established in 2004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ja-JP" b="1" dirty="0"/>
              <a:t> Criteria upon which recipients were selected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ja-JP" sz="2400" b="1" dirty="0"/>
              <a:t> sustained contributions in the field of Quality, Reliability &amp; Security of communications services, networks or systems;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ja-JP" sz="2400" b="1" dirty="0"/>
              <a:t> a demonstration of the core value of a professional society-adding value to others; and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ja-JP" sz="2400" b="1" dirty="0"/>
              <a:t> integrity consistent with that of a role model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ja-JP" b="1" dirty="0"/>
              <a:t> Number of recipients 2004-2017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3795-8777-418B-A172-42E30665F122}" type="slidenum">
              <a:rPr lang="en-US" altLang="ja-JP" smtClean="0"/>
              <a:pPr/>
              <a:t>17</a:t>
            </a:fld>
            <a:endParaRPr lang="en-US" altLang="ja-JP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852000"/>
              </p:ext>
            </p:extLst>
          </p:nvPr>
        </p:nvGraphicFramePr>
        <p:xfrm>
          <a:off x="197766" y="5181228"/>
          <a:ext cx="8748474" cy="84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4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4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4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48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48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48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489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489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489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2489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2489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757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2004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2005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2006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2007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2008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2009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2010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2011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2012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2013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2014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2015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2016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2017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5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5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4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0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1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4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4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5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5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685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CQR 2017 Chairman’s Awards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27903" y="1713080"/>
            <a:ext cx="3635896" cy="2685052"/>
          </a:xfrm>
        </p:spPr>
        <p:txBody>
          <a:bodyPr>
            <a:noAutofit/>
          </a:bodyPr>
          <a:lstStyle/>
          <a:p>
            <a:pPr marL="274320" lvl="1" indent="0">
              <a:buNone/>
            </a:pPr>
            <a:r>
              <a:rPr lang="en-US" altLang="ja-JP" sz="1600" b="1" u="sng" dirty="0">
                <a:solidFill>
                  <a:srgbClr val="0000FF"/>
                </a:solidFill>
              </a:rPr>
              <a:t>Chairman’s Awards</a:t>
            </a:r>
          </a:p>
          <a:p>
            <a:pPr marL="274320" lvl="1" indent="0">
              <a:buNone/>
            </a:pPr>
            <a:r>
              <a:rPr lang="en-US" altLang="ja-JP" sz="1600" b="1" dirty="0">
                <a:solidFill>
                  <a:srgbClr val="0000FF"/>
                </a:solidFill>
              </a:rPr>
              <a:t>Left to Right</a:t>
            </a:r>
          </a:p>
          <a:p>
            <a:pPr lvl="1"/>
            <a:r>
              <a:rPr lang="en-US" altLang="ja-JP" sz="1600" b="1" dirty="0">
                <a:solidFill>
                  <a:srgbClr val="0000FF"/>
                </a:solidFill>
              </a:rPr>
              <a:t>H. Brian Thompson, GIIC </a:t>
            </a:r>
          </a:p>
          <a:p>
            <a:pPr lvl="1"/>
            <a:r>
              <a:rPr lang="en-US" altLang="ja-JP" sz="1600" b="1" dirty="0" err="1">
                <a:solidFill>
                  <a:srgbClr val="0000FF"/>
                </a:solidFill>
              </a:rPr>
              <a:t>Nilmini</a:t>
            </a:r>
            <a:r>
              <a:rPr lang="en-US" altLang="ja-JP" sz="1600" b="1" dirty="0">
                <a:solidFill>
                  <a:srgbClr val="0000FF"/>
                </a:solidFill>
              </a:rPr>
              <a:t> Rubin, </a:t>
            </a:r>
            <a:r>
              <a:rPr lang="en-US" altLang="ja-JP" sz="1600" b="1" dirty="0" err="1">
                <a:solidFill>
                  <a:srgbClr val="0000FF"/>
                </a:solidFill>
              </a:rPr>
              <a:t>TetraTech</a:t>
            </a:r>
            <a:endParaRPr lang="en-US" altLang="ja-JP" sz="1600" b="1" dirty="0">
              <a:solidFill>
                <a:srgbClr val="0000FF"/>
              </a:solidFill>
            </a:endParaRPr>
          </a:p>
          <a:p>
            <a:pPr lvl="1"/>
            <a:r>
              <a:rPr lang="en-US" altLang="ja-JP" sz="1600" b="1" dirty="0">
                <a:solidFill>
                  <a:srgbClr val="0000FF"/>
                </a:solidFill>
              </a:rPr>
              <a:t>Scott Poretsky (CQR Chair and Award Presenter)</a:t>
            </a:r>
          </a:p>
          <a:p>
            <a:pPr lvl="1"/>
            <a:r>
              <a:rPr lang="en-US" altLang="ja-JP" sz="1600" b="1" dirty="0" err="1">
                <a:solidFill>
                  <a:srgbClr val="0000FF"/>
                </a:solidFill>
              </a:rPr>
              <a:t>Marsali</a:t>
            </a:r>
            <a:r>
              <a:rPr lang="en-US" altLang="ja-JP" sz="1600" b="1" dirty="0">
                <a:solidFill>
                  <a:srgbClr val="0000FF"/>
                </a:solidFill>
              </a:rPr>
              <a:t> Hancock, DQ Institute</a:t>
            </a:r>
          </a:p>
          <a:p>
            <a:pPr lvl="1"/>
            <a:r>
              <a:rPr lang="en-US" altLang="ja-JP" sz="1600" b="1" dirty="0">
                <a:solidFill>
                  <a:srgbClr val="0000FF"/>
                </a:solidFill>
              </a:rPr>
              <a:t>Biju Nair, </a:t>
            </a:r>
            <a:r>
              <a:rPr lang="en-US" altLang="ja-JP" sz="1600" b="1" dirty="0" err="1">
                <a:solidFill>
                  <a:srgbClr val="0000FF"/>
                </a:solidFill>
              </a:rPr>
              <a:t>Hyla</a:t>
            </a:r>
            <a:r>
              <a:rPr lang="en-US" altLang="ja-JP" sz="1600" b="1" dirty="0">
                <a:solidFill>
                  <a:srgbClr val="0000FF"/>
                </a:solidFill>
              </a:rPr>
              <a:t> Mobile</a:t>
            </a:r>
          </a:p>
          <a:p>
            <a:pPr lvl="1"/>
            <a:r>
              <a:rPr lang="en-US" altLang="ja-JP" sz="1600" b="1" dirty="0">
                <a:solidFill>
                  <a:srgbClr val="0000FF"/>
                </a:solidFill>
              </a:rPr>
              <a:t>Paul Twomey, </a:t>
            </a:r>
            <a:r>
              <a:rPr lang="en-US" altLang="ja-JP" sz="1600" b="1" dirty="0" err="1">
                <a:solidFill>
                  <a:srgbClr val="0000FF"/>
                </a:solidFill>
              </a:rPr>
              <a:t>CyberGreen</a:t>
            </a:r>
            <a:r>
              <a:rPr lang="en-US" altLang="ja-JP" sz="1600" b="1" dirty="0">
                <a:solidFill>
                  <a:srgbClr val="0000FF"/>
                </a:solidFill>
              </a:rPr>
              <a:t> (Not Pictured)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3795-8777-418B-A172-42E30665F122}" type="slidenum">
              <a:rPr lang="en-US" altLang="ja-JP" smtClean="0"/>
              <a:pPr/>
              <a:t>18</a:t>
            </a:fld>
            <a:endParaRPr lang="en-US" altLang="ja-JP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9929"/>
            <a:ext cx="5364752" cy="3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13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4678" y="347472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CQR 2017 Chairman’s Awards Recipients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3795-8777-418B-A172-42E30665F122}" type="slidenum">
              <a:rPr lang="en-US" altLang="ja-JP" smtClean="0"/>
              <a:pPr/>
              <a:t>19</a:t>
            </a:fld>
            <a:endParaRPr lang="en-US" altLang="ja-JP"/>
          </a:p>
        </p:txBody>
      </p:sp>
      <p:sp>
        <p:nvSpPr>
          <p:cNvPr id="8" name="Rectangle 7"/>
          <p:cNvSpPr/>
          <p:nvPr/>
        </p:nvSpPr>
        <p:spPr>
          <a:xfrm>
            <a:off x="179512" y="1052736"/>
            <a:ext cx="8878957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Nilmini Rubin</a:t>
            </a:r>
            <a:r>
              <a:rPr lang="en-US" sz="1400" dirty="0"/>
              <a:t> (</a:t>
            </a:r>
            <a:r>
              <a:rPr lang="en-US" sz="1400" u="sng" dirty="0">
                <a:hlinkClick r:id="rId3"/>
              </a:rPr>
              <a:t>https://www.weforum.org/agenda/authors/nilmini-rubin</a:t>
            </a:r>
            <a:r>
              <a:rPr lang="en-US" sz="1400" dirty="0"/>
              <a:t>)</a:t>
            </a:r>
          </a:p>
          <a:p>
            <a:r>
              <a:rPr lang="en-US" sz="1400" dirty="0"/>
              <a:t>“For her leadership to ensure everyone around the globe regardless of environment and economic condition has access to communications infrastructure; for her global view in legislative efforts that ensure all people have quality access to electricity and the internet; for her unique understanding of the intersection of technology, policy, and human equality.”</a:t>
            </a:r>
          </a:p>
          <a:p>
            <a:r>
              <a:rPr lang="en-US" sz="1400" dirty="0"/>
              <a:t> </a:t>
            </a:r>
          </a:p>
          <a:p>
            <a:r>
              <a:rPr lang="en-US" sz="1400" b="1" dirty="0"/>
              <a:t>Marsali Hancock</a:t>
            </a:r>
            <a:r>
              <a:rPr lang="en-US" sz="1400" dirty="0"/>
              <a:t> (</a:t>
            </a:r>
            <a:r>
              <a:rPr lang="en-US" sz="1400" u="sng" dirty="0">
                <a:hlinkClick r:id="rId4" action="ppaction://hlinkfile"/>
              </a:rPr>
              <a:t>Mhancock@GIIC.org</a:t>
            </a:r>
            <a:r>
              <a:rPr lang="en-US" sz="1400" dirty="0"/>
              <a:t>)</a:t>
            </a:r>
          </a:p>
          <a:p>
            <a:r>
              <a:rPr lang="en-US" sz="1400" dirty="0"/>
              <a:t>“For her lifelong service protecting children around the world in cyberspace;  for defining and implementing her vision ensuring technology is properly used;  for her global leadership to bring technology solutions to a human problem.”</a:t>
            </a:r>
          </a:p>
          <a:p>
            <a:r>
              <a:rPr lang="en-US" sz="1400" dirty="0"/>
              <a:t> </a:t>
            </a:r>
          </a:p>
          <a:p>
            <a:r>
              <a:rPr lang="en-US" sz="1400" b="1" dirty="0"/>
              <a:t>Biju Nair</a:t>
            </a:r>
            <a:r>
              <a:rPr lang="en-US" sz="1400" dirty="0"/>
              <a:t> (</a:t>
            </a:r>
            <a:r>
              <a:rPr lang="en-US" sz="1400" u="sng" dirty="0">
                <a:hlinkClick r:id="rId5" action="ppaction://hlinkfile"/>
              </a:rPr>
              <a:t>bnair@hylamobile.com</a:t>
            </a:r>
            <a:r>
              <a:rPr lang="en-US" sz="1400" dirty="0"/>
              <a:t>)</a:t>
            </a:r>
          </a:p>
          <a:p>
            <a:r>
              <a:rPr lang="en-US" sz="1400" dirty="0"/>
              <a:t>“For his service to provide basic technology to those less fortunate so that they can improve their lives; for his technology innovations that have improved the user experience;  for his global leadership to focus technologists on the human element of technology.”</a:t>
            </a:r>
          </a:p>
          <a:p>
            <a:r>
              <a:rPr lang="en-US" sz="1400" dirty="0"/>
              <a:t> </a:t>
            </a:r>
          </a:p>
          <a:p>
            <a:r>
              <a:rPr lang="en-US" sz="1400" b="1" dirty="0"/>
              <a:t>H. Brian Thompson</a:t>
            </a:r>
            <a:r>
              <a:rPr lang="en-US" sz="1400" dirty="0"/>
              <a:t>  (</a:t>
            </a:r>
            <a:r>
              <a:rPr lang="en-US" sz="1400" u="sng" dirty="0">
                <a:hlinkClick r:id="rId6"/>
              </a:rPr>
              <a:t>http://giic.org/commissioners/h-brian-thompson/</a:t>
            </a:r>
            <a:r>
              <a:rPr lang="en-US" sz="1400" dirty="0"/>
              <a:t>)</a:t>
            </a:r>
          </a:p>
          <a:p>
            <a:r>
              <a:rPr lang="en-US" sz="1400" dirty="0"/>
              <a:t>"For his leadership designing and implementing historic telecommunications technologies that fundamentally improved access to quality communications for people around the world; for his lifelong service to others as advisor and mentor; and for his exemplary business and policy acumen that helped to steer the digital revolution."</a:t>
            </a:r>
          </a:p>
          <a:p>
            <a:r>
              <a:rPr lang="en-US" sz="1400" b="1" dirty="0"/>
              <a:t> </a:t>
            </a:r>
            <a:endParaRPr lang="en-US" sz="1400" dirty="0"/>
          </a:p>
          <a:p>
            <a:r>
              <a:rPr lang="en-US" sz="1400" b="1" dirty="0"/>
              <a:t>Paul Twomey </a:t>
            </a:r>
            <a:r>
              <a:rPr lang="en-US" sz="1400" dirty="0"/>
              <a:t>(</a:t>
            </a:r>
            <a:r>
              <a:rPr lang="en-US" sz="1400" u="sng" dirty="0">
                <a:hlinkClick r:id="rId7"/>
              </a:rPr>
              <a:t>http://www.cybergreen.net/who-we-are/</a:t>
            </a:r>
            <a:r>
              <a:rPr lang="en-US" sz="1400" dirty="0"/>
              <a:t>)</a:t>
            </a:r>
          </a:p>
          <a:p>
            <a:r>
              <a:rPr lang="en-US" sz="1400" dirty="0"/>
              <a:t>"For his achievement in providing a steady hand in leading the development and growth of the Internet at a critical stage in history; for welcoming over one hundred nation-states to the process of shaping the Internet's future; and for his dedication to collaborating with peers to mutually solve past, present and future challenges of society as it deals with information."</a:t>
            </a:r>
          </a:p>
          <a:p>
            <a:r>
              <a:rPr lang="en-US" sz="1400" dirty="0"/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337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340768"/>
            <a:ext cx="7072312" cy="5328592"/>
          </a:xfrm>
          <a:noFill/>
          <a:ln/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altLang="ja-JP" sz="3200" dirty="0">
                <a:solidFill>
                  <a:srgbClr val="0000FF"/>
                </a:solidFill>
              </a:rPr>
              <a:t>WELCOME</a:t>
            </a:r>
          </a:p>
          <a:p>
            <a:pPr>
              <a:spcBef>
                <a:spcPts val="400"/>
              </a:spcBef>
            </a:pPr>
            <a:r>
              <a:rPr lang="en-US" altLang="ja-JP" sz="3200" dirty="0">
                <a:solidFill>
                  <a:srgbClr val="0000FF"/>
                </a:solidFill>
              </a:rPr>
              <a:t>CQR Background and Activities</a:t>
            </a:r>
          </a:p>
          <a:p>
            <a:pPr>
              <a:spcBef>
                <a:spcPts val="400"/>
              </a:spcBef>
            </a:pPr>
            <a:r>
              <a:rPr lang="en-US" altLang="ja-JP" sz="3200" dirty="0">
                <a:solidFill>
                  <a:srgbClr val="0000FF"/>
                </a:solidFill>
              </a:rPr>
              <a:t>CQR Workshop 2017 </a:t>
            </a:r>
          </a:p>
          <a:p>
            <a:pPr>
              <a:spcBef>
                <a:spcPts val="400"/>
              </a:spcBef>
            </a:pPr>
            <a:r>
              <a:rPr lang="en-US" altLang="ja-JP" sz="3200" dirty="0">
                <a:solidFill>
                  <a:srgbClr val="0000FF"/>
                </a:solidFill>
              </a:rPr>
              <a:t>CQR Workshop 2018</a:t>
            </a:r>
          </a:p>
          <a:p>
            <a:pPr>
              <a:spcBef>
                <a:spcPts val="400"/>
              </a:spcBef>
            </a:pPr>
            <a:r>
              <a:rPr lang="en-US" altLang="ja-JP" sz="3200" dirty="0">
                <a:solidFill>
                  <a:srgbClr val="0000FF"/>
                </a:solidFill>
              </a:rPr>
              <a:t>ADJOURN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A889-FAFE-4CE3-949D-6833B5857CB6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11188" y="549275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buFontTx/>
              <a:buNone/>
            </a:pPr>
            <a:r>
              <a:rPr lang="en-US" altLang="ja-JP" sz="3600" b="1" dirty="0">
                <a:solidFill>
                  <a:srgbClr val="000066"/>
                </a:solidFill>
              </a:rPr>
              <a:t>Agenda</a:t>
            </a:r>
            <a:endParaRPr lang="en-US" altLang="ja-JP" sz="36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5192" y="422176"/>
            <a:ext cx="8229600" cy="79672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dirty="0"/>
              <a:t>CQR 2017 Lifetime Service Awards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3795-8777-418B-A172-42E30665F122}" type="slidenum">
              <a:rPr lang="en-US" altLang="ja-JP" smtClean="0"/>
              <a:pPr/>
              <a:t>20</a:t>
            </a:fld>
            <a:endParaRPr lang="en-US" altLang="ja-JP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5192" y="1628800"/>
            <a:ext cx="8229600" cy="93610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Karl Rauscher</a:t>
            </a:r>
          </a:p>
          <a:p>
            <a:r>
              <a:rPr lang="en-US" sz="4000" dirty="0">
                <a:solidFill>
                  <a:srgbClr val="0000FF"/>
                </a:solidFill>
              </a:rPr>
              <a:t>Kevin Krantz</a:t>
            </a:r>
          </a:p>
          <a:p>
            <a:r>
              <a:rPr lang="en-US" sz="4000" dirty="0">
                <a:solidFill>
                  <a:srgbClr val="0000FF"/>
                </a:solidFill>
              </a:rPr>
              <a:t>Richard </a:t>
            </a:r>
            <a:r>
              <a:rPr lang="en-US" sz="4000" dirty="0" err="1">
                <a:solidFill>
                  <a:srgbClr val="0000FF"/>
                </a:solidFill>
              </a:rPr>
              <a:t>Krock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3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4678" y="347472"/>
            <a:ext cx="8686800" cy="990600"/>
          </a:xfrm>
        </p:spPr>
        <p:txBody>
          <a:bodyPr>
            <a:normAutofit/>
          </a:bodyPr>
          <a:lstStyle/>
          <a:p>
            <a:r>
              <a:rPr lang="en-US" altLang="ja-JP" dirty="0"/>
              <a:t>CQR Workshop 2018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3795-8777-418B-A172-42E30665F122}" type="slidenum">
              <a:rPr lang="en-US" altLang="ja-JP" smtClean="0"/>
              <a:pPr/>
              <a:t>21</a:t>
            </a:fld>
            <a:endParaRPr lang="en-US" altLang="ja-JP"/>
          </a:p>
        </p:txBody>
      </p:sp>
      <p:sp>
        <p:nvSpPr>
          <p:cNvPr id="8" name="Rectangle 7"/>
          <p:cNvSpPr/>
          <p:nvPr/>
        </p:nvSpPr>
        <p:spPr>
          <a:xfrm>
            <a:off x="520552" y="1133195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AT&amp;T Conference Center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15-17 Austin, TX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298" y="1137518"/>
            <a:ext cx="3781812" cy="250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90632"/>
            <a:ext cx="4957550" cy="219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397" y="4077072"/>
            <a:ext cx="3742714" cy="249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20552" y="5298725"/>
            <a:ext cx="2395264" cy="13849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ICC 2018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Kansas City, KS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19-25</a:t>
            </a:r>
            <a:endParaRPr lang="en-US" sz="28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0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Convenient to Get From CQR to ICC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3795-8777-418B-A172-42E30665F122}" type="slidenum">
              <a:rPr lang="en-US" altLang="ja-JP" smtClean="0"/>
              <a:pPr/>
              <a:t>22</a:t>
            </a:fld>
            <a:endParaRPr lang="en-US" altLang="ja-JP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7633" t="10384" r="383" b="19002"/>
          <a:stretch/>
        </p:blipFill>
        <p:spPr>
          <a:xfrm>
            <a:off x="450179" y="1524000"/>
            <a:ext cx="6577089" cy="3993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6976" t="9407" r="23067"/>
          <a:stretch/>
        </p:blipFill>
        <p:spPr>
          <a:xfrm>
            <a:off x="5364088" y="1353703"/>
            <a:ext cx="36004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0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3795-8777-418B-A172-42E30665F122}" type="slidenum">
              <a:rPr lang="en-US" altLang="ja-JP" smtClean="0"/>
              <a:pPr/>
              <a:t>23</a:t>
            </a:fld>
            <a:endParaRPr lang="en-US" altLang="ja-JP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CQR Workshop 2018</a:t>
            </a:r>
            <a:br>
              <a:rPr lang="en-US" altLang="ja-JP" dirty="0"/>
            </a:br>
            <a:r>
              <a:rPr lang="en-US" altLang="ja-JP" dirty="0"/>
              <a:t>Steering Committee</a:t>
            </a:r>
            <a:endParaRPr kumimoji="1" lang="ja-JP" altLang="en-US" dirty="0"/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0375" y="1844824"/>
            <a:ext cx="8229600" cy="4536504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ja-JP" sz="2000" b="1" dirty="0"/>
              <a:t>• General Program Co-Chairs: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ja-JP" b="1" dirty="0">
                <a:solidFill>
                  <a:srgbClr val="0000FF"/>
                </a:solidFill>
              </a:rPr>
              <a:t>Jason Boswell, Ericsson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ja-JP" b="1" dirty="0">
                <a:solidFill>
                  <a:srgbClr val="0000FF"/>
                </a:solidFill>
              </a:rPr>
              <a:t>Peter Thermos, Palindrome</a:t>
            </a:r>
            <a:endParaRPr lang="en-US" altLang="ja-JP" b="1" dirty="0"/>
          </a:p>
          <a:p>
            <a:pPr>
              <a:spcBef>
                <a:spcPts val="0"/>
              </a:spcBef>
              <a:spcAft>
                <a:spcPts val="300"/>
              </a:spcAft>
              <a:buClrTx/>
            </a:pPr>
            <a:endParaRPr lang="en-US" altLang="ja-JP" sz="2000" b="1" dirty="0"/>
          </a:p>
          <a:p>
            <a:pPr>
              <a:spcBef>
                <a:spcPts val="0"/>
              </a:spcBef>
              <a:spcAft>
                <a:spcPts val="300"/>
              </a:spcAft>
              <a:buClrTx/>
            </a:pPr>
            <a:r>
              <a:rPr lang="en-US" altLang="ja-JP" sz="2000" b="1" dirty="0"/>
              <a:t>Technical Program Co-Chairs: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ja-JP" b="1" dirty="0"/>
              <a:t> </a:t>
            </a:r>
            <a:r>
              <a:rPr lang="en-US" altLang="ja-JP" b="1" dirty="0" err="1">
                <a:solidFill>
                  <a:srgbClr val="0000FF"/>
                </a:solidFill>
              </a:rPr>
              <a:t>Hede</a:t>
            </a:r>
            <a:r>
              <a:rPr lang="en-US" altLang="ja-JP" b="1" dirty="0">
                <a:solidFill>
                  <a:srgbClr val="0000FF"/>
                </a:solidFill>
              </a:rPr>
              <a:t> Nakazato, </a:t>
            </a:r>
            <a:r>
              <a:rPr lang="en-US" altLang="ja-JP" b="1" dirty="0" err="1">
                <a:solidFill>
                  <a:srgbClr val="0000FF"/>
                </a:solidFill>
              </a:rPr>
              <a:t>Waseda</a:t>
            </a:r>
            <a:r>
              <a:rPr lang="en-US" altLang="ja-JP" b="1" dirty="0">
                <a:solidFill>
                  <a:srgbClr val="0000FF"/>
                </a:solidFill>
              </a:rPr>
              <a:t> Univ.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ja-JP" b="1" dirty="0">
                <a:solidFill>
                  <a:srgbClr val="0000FF"/>
                </a:solidFill>
              </a:rPr>
              <a:t> Kai Zeng, George Mason Univ.</a:t>
            </a:r>
            <a:endParaRPr kumimoji="0" lang="en-US" altLang="en-US" dirty="0">
              <a:latin typeface="Arial" pitchFamily="34" charset="0"/>
              <a:cs typeface="Arial" pitchFamily="34" charset="0"/>
              <a:hlinkClick r:id="rId3"/>
            </a:endParaRPr>
          </a:p>
          <a:p>
            <a:pPr>
              <a:spcBef>
                <a:spcPts val="0"/>
              </a:spcBef>
              <a:spcAft>
                <a:spcPts val="300"/>
              </a:spcAft>
              <a:buClrTx/>
            </a:pPr>
            <a:endParaRPr lang="en-US" altLang="ja-JP" sz="2000" b="1" dirty="0"/>
          </a:p>
          <a:p>
            <a:pPr>
              <a:spcBef>
                <a:spcPts val="0"/>
              </a:spcBef>
              <a:spcAft>
                <a:spcPts val="300"/>
              </a:spcAft>
              <a:buClrTx/>
            </a:pPr>
            <a:r>
              <a:rPr lang="en-US" altLang="ja-JP" sz="2000" b="1" dirty="0"/>
              <a:t>Segment and Panel Chairs: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ja-JP" b="1" dirty="0"/>
              <a:t> Need topics and volunteers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ja-JP" sz="2000" b="1" dirty="0">
                <a:solidFill>
                  <a:srgbClr val="0000FF"/>
                </a:solidFill>
              </a:rPr>
              <a:t>Segment Chair 1: Aeneas Dodd-Noble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altLang="ja-JP" b="1" dirty="0">
              <a:solidFill>
                <a:srgbClr val="0000FF"/>
              </a:solidFill>
            </a:endParaRPr>
          </a:p>
        </p:txBody>
      </p:sp>
      <p:sp>
        <p:nvSpPr>
          <p:cNvPr id="2" name="AutoShape 2" descr="mailbox://C:/Users/yoshino/AppData/Roaming/Thunderbird/Profiles/nenly1df.default/Mail/Local%20Folders/%8Aw%89%EF%8A%D6%98A.sbd/CQR?number=338204955&amp;part=1.7&amp;filename=image007.jpg"/>
          <p:cNvSpPr>
            <a:spLocks noChangeAspect="1" noChangeArrowheads="1"/>
          </p:cNvSpPr>
          <p:nvPr/>
        </p:nvSpPr>
        <p:spPr bwMode="auto">
          <a:xfrm>
            <a:off x="155575" y="-204788"/>
            <a:ext cx="2057400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" name="AutoShape 4" descr="mailbox://C:/Users/yoshino/AppData/Roaming/Thunderbird/Profiles/nenly1df.default/Mail/Local%20Folders/%8Aw%89%EF%8A%D6%98A.sbd/CQR?number=338204955&amp;part=1.7&amp;filename=image007.jpg"/>
          <p:cNvSpPr>
            <a:spLocks noChangeAspect="1" noChangeArrowheads="1"/>
          </p:cNvSpPr>
          <p:nvPr/>
        </p:nvSpPr>
        <p:spPr bwMode="auto">
          <a:xfrm>
            <a:off x="307975" y="-52388"/>
            <a:ext cx="2057400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AutoShape 6" descr="mailbox://C:/Users/yoshino/AppData/Roaming/Thunderbird/Profiles/nenly1df.default/Mail/Local%20Folders/%8Aw%89%EF%8A%D6%98A.sbd/CQR?number=338204955&amp;part=1.7&amp;filename=image007.jpg"/>
          <p:cNvSpPr>
            <a:spLocks noChangeAspect="1" noChangeArrowheads="1"/>
          </p:cNvSpPr>
          <p:nvPr/>
        </p:nvSpPr>
        <p:spPr bwMode="auto">
          <a:xfrm>
            <a:off x="460375" y="100012"/>
            <a:ext cx="2057400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4848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CQR Major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Identify and promote CQR members to IEEE Senior Member status</a:t>
            </a:r>
          </a:p>
          <a:p>
            <a:r>
              <a:rPr lang="en-US" dirty="0">
                <a:solidFill>
                  <a:srgbClr val="0000FF"/>
                </a:solidFill>
              </a:rPr>
              <a:t>Identify a nominee from CQR to be IEEE Distinguished Speaker</a:t>
            </a:r>
          </a:p>
          <a:p>
            <a:r>
              <a:rPr lang="en-US" dirty="0">
                <a:solidFill>
                  <a:srgbClr val="0000FF"/>
                </a:solidFill>
              </a:rPr>
              <a:t>Identify new topic and lead an Emerging Technologies Roundtable</a:t>
            </a:r>
          </a:p>
          <a:p>
            <a:r>
              <a:rPr lang="en-US" dirty="0">
                <a:solidFill>
                  <a:srgbClr val="0000FF"/>
                </a:solidFill>
              </a:rPr>
              <a:t>Lead CQRM at ICC 2017</a:t>
            </a:r>
          </a:p>
          <a:p>
            <a:r>
              <a:rPr lang="en-US" dirty="0">
                <a:solidFill>
                  <a:srgbClr val="0000FF"/>
                </a:solidFill>
              </a:rPr>
              <a:t>Identify CQRM leaders for ICC and </a:t>
            </a:r>
            <a:r>
              <a:rPr lang="en-US" dirty="0" err="1">
                <a:solidFill>
                  <a:srgbClr val="0000FF"/>
                </a:solidFill>
              </a:rPr>
              <a:t>GlobeComm</a:t>
            </a:r>
            <a:r>
              <a:rPr lang="en-US" dirty="0">
                <a:solidFill>
                  <a:srgbClr val="0000FF"/>
                </a:solidFill>
              </a:rPr>
              <a:t> 2018</a:t>
            </a:r>
          </a:p>
          <a:p>
            <a:r>
              <a:rPr lang="en-US" dirty="0">
                <a:solidFill>
                  <a:srgbClr val="0000FF"/>
                </a:solidFill>
              </a:rPr>
              <a:t>Complete 2017 Elections</a:t>
            </a:r>
          </a:p>
          <a:p>
            <a:r>
              <a:rPr lang="en-US" dirty="0">
                <a:solidFill>
                  <a:srgbClr val="0000FF"/>
                </a:solidFill>
              </a:rPr>
              <a:t>Enhance website to be a unified resource for CQR-TC and the CQR Workshop</a:t>
            </a:r>
          </a:p>
          <a:p>
            <a:r>
              <a:rPr lang="en-US" dirty="0">
                <a:solidFill>
                  <a:srgbClr val="0000FF"/>
                </a:solidFill>
              </a:rPr>
              <a:t>Expand use of LinkedIn</a:t>
            </a:r>
          </a:p>
          <a:p>
            <a:r>
              <a:rPr lang="en-US" dirty="0">
                <a:solidFill>
                  <a:srgbClr val="0000FF"/>
                </a:solidFill>
              </a:rPr>
              <a:t>Plan CQR Workshop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3795-8777-418B-A172-42E30665F122}" type="slidenum">
              <a:rPr lang="en-US" altLang="ja-JP" smtClean="0"/>
              <a:pPr/>
              <a:t>24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67431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idx="1"/>
          </p:nvPr>
        </p:nvSpPr>
        <p:spPr>
          <a:xfrm>
            <a:off x="506412" y="2636912"/>
            <a:ext cx="8314060" cy="403244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ja-JP" sz="2800" b="1" dirty="0">
              <a:solidFill>
                <a:srgbClr val="00B050"/>
              </a:solidFill>
            </a:endParaRP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altLang="ja-JP" sz="2800" b="1" dirty="0">
                <a:solidFill>
                  <a:srgbClr val="00B050"/>
                </a:solidFill>
              </a:rPr>
              <a:t>Put CQR Workshop 2018 on your calendar :</a:t>
            </a:r>
          </a:p>
          <a:p>
            <a:pPr marL="274320" lvl="1" indent="0">
              <a:buClr>
                <a:schemeClr val="accent1">
                  <a:lumMod val="50000"/>
                </a:schemeClr>
              </a:buClr>
              <a:buNone/>
            </a:pPr>
            <a:r>
              <a:rPr lang="en-US" altLang="ja-JP" sz="2800" b="1" dirty="0">
                <a:solidFill>
                  <a:srgbClr val="00B050"/>
                </a:solidFill>
              </a:rPr>
              <a:t>May 15-17, 2018 </a:t>
            </a:r>
            <a:endParaRPr lang="en-US" altLang="ja-JP" sz="2800" b="1" dirty="0">
              <a:solidFill>
                <a:srgbClr val="00B050"/>
              </a:solidFill>
              <a:ea typeface="ＭＳ Ｐゴシック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1441-4BBE-41DE-B061-8590F5562990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593998" y="4941168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buFontTx/>
              <a:buNone/>
            </a:pPr>
            <a:endParaRPr lang="en-US" altLang="ja-JP" sz="32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altLang="ja-JP" dirty="0"/>
              <a:t>Reminder before Adjourn</a:t>
            </a:r>
          </a:p>
        </p:txBody>
      </p:sp>
    </p:spTree>
    <p:extLst>
      <p:ext uri="{BB962C8B-B14F-4D97-AF65-F5344CB8AC3E}">
        <p14:creationId xmlns:p14="http://schemas.microsoft.com/office/powerpoint/2010/main" val="3168786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 3"/>
          <p:cNvSpPr>
            <a:spLocks noGrp="1"/>
          </p:cNvSpPr>
          <p:nvPr>
            <p:ph type="sldNum" sz="quarter" idx="4294967295"/>
          </p:nvPr>
        </p:nvSpPr>
        <p:spPr>
          <a:xfrm>
            <a:off x="7982411" y="304800"/>
            <a:ext cx="1161590" cy="6270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E88977E-98DA-42D9-9389-51372B8764F4}" type="slidenum">
              <a:rPr lang="en-US" altLang="ja-JP"/>
              <a:pPr>
                <a:defRPr/>
              </a:pPr>
              <a:t>26</a:t>
            </a:fld>
            <a:endParaRPr lang="en-US" altLang="ja-JP"/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7" name="Picture 2" descr="C:\Documents and Settings\yoshino\デスクトップ\PrezentationZen\balance\2373512910_f494ff1905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33"/>
            <a:ext cx="9468544" cy="683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テキスト ボックス 18"/>
          <p:cNvSpPr txBox="1"/>
          <p:nvPr/>
        </p:nvSpPr>
        <p:spPr bwMode="auto">
          <a:xfrm>
            <a:off x="233318" y="5421123"/>
            <a:ext cx="46987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pitchFamily="18" charset="0"/>
                <a:cs typeface="Times" pitchFamily="18" charset="0"/>
              </a:rPr>
              <a:t>Communications</a:t>
            </a:r>
            <a:r>
              <a:rPr kumimoji="0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pitchFamily="18" charset="0"/>
                <a:cs typeface="Times" pitchFamily="18" charset="0"/>
              </a:rPr>
              <a:t> </a:t>
            </a:r>
            <a:endParaRPr kumimoji="0" lang="en-US" altLang="ja-JP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18" charset="0"/>
              <a:cs typeface="Times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pitchFamily="18" charset="0"/>
                <a:cs typeface="Times" pitchFamily="18" charset="0"/>
              </a:rPr>
              <a:t>Quality and Reliability</a:t>
            </a:r>
            <a:endParaRPr kumimoji="0" lang="ja-JP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18" charset="0"/>
              <a:cs typeface="Times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047387" y="2276872"/>
            <a:ext cx="59089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kumimoji="1" lang="en-US" altLang="ja-JP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" pitchFamily="18" charset="0"/>
                <a:cs typeface="Times New Roman" pitchFamily="18" charset="0"/>
              </a:rPr>
              <a:t>Any other business?</a:t>
            </a:r>
          </a:p>
          <a:p>
            <a:pPr algn="ctr">
              <a:buNone/>
            </a:pPr>
            <a:r>
              <a:rPr kumimoji="1" lang="en-US" altLang="ja-JP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" pitchFamily="18" charset="0"/>
                <a:cs typeface="Times New Roman" pitchFamily="18" charset="0"/>
              </a:rPr>
              <a:t>Q&amp;A</a:t>
            </a:r>
            <a:endParaRPr kumimoji="1" lang="ja-JP" altLang="en-US" sz="4800" dirty="0">
              <a:solidFill>
                <a:schemeClr val="accent2">
                  <a:lumMod val="20000"/>
                  <a:lumOff val="80000"/>
                </a:schemeClr>
              </a:solidFill>
              <a:latin typeface="Century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0872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ComSoc</a:t>
            </a:r>
            <a:r>
              <a:rPr lang="ja-JP" altLang="en-US" dirty="0"/>
              <a:t> </a:t>
            </a:r>
            <a:r>
              <a:rPr lang="en-US" altLang="ja-JP" dirty="0"/>
              <a:t>25 Technical Committees and </a:t>
            </a:r>
            <a:br>
              <a:rPr lang="en-US" altLang="ja-JP" dirty="0"/>
            </a:br>
            <a:r>
              <a:rPr lang="en-US" altLang="ja-JP" dirty="0"/>
              <a:t>15 Emerging Technical Subcommittees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3795-8777-418B-A172-42E30665F122}" type="slidenum">
              <a:rPr lang="en-US" altLang="ja-JP" smtClean="0"/>
              <a:pPr/>
              <a:t>3</a:t>
            </a:fld>
            <a:endParaRPr lang="en-US" altLang="ja-JP"/>
          </a:p>
        </p:txBody>
      </p:sp>
      <p:sp>
        <p:nvSpPr>
          <p:cNvPr id="6" name="正方形/長方形 5"/>
          <p:cNvSpPr/>
          <p:nvPr/>
        </p:nvSpPr>
        <p:spPr>
          <a:xfrm>
            <a:off x="360040" y="1700808"/>
            <a:ext cx="4572000" cy="44469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2088" lvl="0" indent="-192088">
              <a:lnSpc>
                <a:spcPct val="104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en-US" altLang="ja-JP" kern="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Arial"/>
              </a:rPr>
              <a:t>Ad Hoc &amp; Sensor Networks</a:t>
            </a:r>
          </a:p>
          <a:p>
            <a:pPr marL="192088" lvl="0" indent="-192088">
              <a:lnSpc>
                <a:spcPct val="104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en-US" altLang="ja-JP" kern="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Arial"/>
              </a:rPr>
              <a:t>Cognitive Networks</a:t>
            </a:r>
          </a:p>
          <a:p>
            <a:pPr marL="192088" lvl="0" indent="-192088">
              <a:lnSpc>
                <a:spcPct val="104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en-US" altLang="ja-JP" kern="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Arial"/>
              </a:rPr>
              <a:t>Communications &amp; Information Security </a:t>
            </a:r>
          </a:p>
          <a:p>
            <a:pPr marL="192088" lvl="0" indent="-192088">
              <a:lnSpc>
                <a:spcPct val="104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en-US" altLang="ja-JP" u="sng" kern="0" dirty="0">
                <a:solidFill>
                  <a:srgbClr val="0000FF"/>
                </a:solidFill>
                <a:latin typeface="HGP創英角ｺﾞｼｯｸUB"/>
                <a:ea typeface="HGP創英角ｺﾞｼｯｸUB"/>
                <a:cs typeface="Arial"/>
              </a:rPr>
              <a:t>Communications Quality and Reliability</a:t>
            </a:r>
          </a:p>
          <a:p>
            <a:pPr marL="192088" lvl="0" indent="-192088">
              <a:lnSpc>
                <a:spcPct val="104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en-US" altLang="ja-JP" kern="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Arial"/>
              </a:rPr>
              <a:t>Communications Software</a:t>
            </a:r>
          </a:p>
          <a:p>
            <a:pPr marL="192088" lvl="0" indent="-192088">
              <a:lnSpc>
                <a:spcPct val="104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en-US" altLang="ja-JP" kern="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Arial"/>
              </a:rPr>
              <a:t>Communications Switching &amp; Routing</a:t>
            </a:r>
          </a:p>
          <a:p>
            <a:pPr marL="192088" lvl="0" indent="-192088">
              <a:lnSpc>
                <a:spcPct val="104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en-US" altLang="ja-JP" kern="0" dirty="0">
                <a:latin typeface="HGP創英角ｺﾞｼｯｸUB"/>
                <a:ea typeface="HGP創英角ｺﾞｼｯｸUB"/>
                <a:cs typeface="Arial"/>
              </a:rPr>
              <a:t>Communications Systems Integration &amp; Modeling</a:t>
            </a:r>
          </a:p>
          <a:p>
            <a:pPr marL="192088" lvl="0" indent="-192088">
              <a:lnSpc>
                <a:spcPct val="104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en-US" altLang="ja-JP" kern="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Arial"/>
              </a:rPr>
              <a:t>Communication Theory</a:t>
            </a:r>
          </a:p>
          <a:p>
            <a:pPr marL="192088" lvl="0" indent="-192088">
              <a:lnSpc>
                <a:spcPct val="104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en-US" altLang="ja-JP" kern="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Arial"/>
              </a:rPr>
              <a:t>Computer Communications</a:t>
            </a:r>
          </a:p>
          <a:p>
            <a:pPr marL="192088" lvl="0" indent="-192088">
              <a:lnSpc>
                <a:spcPct val="104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en-US" altLang="ja-JP" kern="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Arial"/>
              </a:rPr>
              <a:t>Data Storage</a:t>
            </a:r>
          </a:p>
          <a:p>
            <a:pPr marL="192088" lvl="0" indent="-192088">
              <a:lnSpc>
                <a:spcPct val="104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en-US" altLang="ja-JP" kern="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Arial"/>
              </a:rPr>
              <a:t>e-Health</a:t>
            </a:r>
          </a:p>
          <a:p>
            <a:pPr marL="192088" lvl="0" indent="-192088">
              <a:lnSpc>
                <a:spcPct val="104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en-US" altLang="ja-JP" kern="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Arial"/>
              </a:rPr>
              <a:t>Green Communications &amp; Computing</a:t>
            </a:r>
          </a:p>
        </p:txBody>
      </p:sp>
      <p:sp>
        <p:nvSpPr>
          <p:cNvPr id="9" name="コンテンツ プレースホルダー 3"/>
          <p:cNvSpPr txBox="1">
            <a:spLocks/>
          </p:cNvSpPr>
          <p:nvPr/>
        </p:nvSpPr>
        <p:spPr bwMode="auto">
          <a:xfrm>
            <a:off x="4730179" y="1700807"/>
            <a:ext cx="4378325" cy="44469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192088" indent="-192088" algn="l" rtl="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63550" indent="-185738" algn="l" rtl="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0000"/>
              <a:buFont typeface="SimSun" pitchFamily="2" charset="-122"/>
              <a:buChar char="-"/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768350" indent="-193675" algn="l" rtl="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 kumimoji="1"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052513" indent="-180975" algn="l" rtl="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SimSun" pitchFamily="2" charset="-122"/>
              <a:buChar char="-"/>
              <a:defRPr kumimoji="1"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381125" indent="-146050" algn="l" rtl="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 kumimoji="1"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38325" indent="-146050" algn="l" rtl="0" eaLnBrk="1" fontAlgn="base" hangingPunct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 kumimoji="1"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295525" indent="-146050" algn="l" rtl="0" eaLnBrk="1" fontAlgn="base" hangingPunct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 kumimoji="1"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752725" indent="-146050" algn="l" rtl="0" eaLnBrk="1" fontAlgn="base" hangingPunct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 kumimoji="1"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209925" indent="-146050" algn="l" rtl="0" eaLnBrk="1" fontAlgn="base" hangingPunct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 kumimoji="1"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marR="0" lvl="0" indent="-192088" algn="l" defTabSz="914400" rtl="0" eaLnBrk="1" fontAlgn="base" latinLnBrk="0" hangingPunct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創英角ｺﾞｼｯｸUB"/>
                <a:ea typeface="HGP創英角ｺﾞｼｯｸUB"/>
                <a:cs typeface="Arial"/>
              </a:rPr>
              <a:t>Information Infrastructure &amp; Networking</a:t>
            </a:r>
          </a:p>
          <a:p>
            <a:pPr marL="192088" marR="0" lvl="0" indent="-192088" algn="l" defTabSz="914400" rtl="0" eaLnBrk="1" fontAlgn="base" latinLnBrk="0" hangingPunct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altLang="ja-JP" sz="1800" kern="0" dirty="0">
                <a:latin typeface="HGP創英角ｺﾞｼｯｸUB"/>
                <a:ea typeface="HGP創英角ｺﾞｼｯｸUB"/>
                <a:cs typeface="Arial"/>
              </a:rPr>
              <a:t>Innovation &amp; Standards in Information &amp; Communication Technologies(ISICT)</a:t>
            </a: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P創英角ｺﾞｼｯｸUB"/>
              <a:ea typeface="HGP創英角ｺﾞｼｯｸUB"/>
              <a:cs typeface="Arial"/>
            </a:endParaRPr>
          </a:p>
          <a:p>
            <a:pPr marL="192088" marR="0" lvl="0" indent="-192088" algn="l" defTabSz="914400" rtl="0" eaLnBrk="1" fontAlgn="base" latinLnBrk="0" hangingPunct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創英角ｺﾞｼｯｸUB"/>
                <a:ea typeface="HGP創英角ｺﾞｼｯｸUB"/>
                <a:cs typeface="Arial"/>
              </a:rPr>
              <a:t>Internet </a:t>
            </a:r>
          </a:p>
          <a:p>
            <a:pPr marL="192088" marR="0" lvl="0" indent="-192088" algn="l" defTabSz="914400" rtl="0" eaLnBrk="1" fontAlgn="base" latinLnBrk="0" hangingPunct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創英角ｺﾞｼｯｸUB"/>
                <a:ea typeface="HGP創英角ｺﾞｼｯｸUB"/>
                <a:cs typeface="Arial"/>
              </a:rPr>
              <a:t>Multimedia Communications</a:t>
            </a:r>
          </a:p>
          <a:p>
            <a:pPr marL="192088" marR="0" lvl="0" indent="-192088" algn="l" defTabSz="914400" rtl="0" eaLnBrk="1" fontAlgn="base" latinLnBrk="0" hangingPunct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創英角ｺﾞｼｯｸUB"/>
                <a:ea typeface="HGP創英角ｺﾞｼｯｸUB"/>
                <a:cs typeface="Arial"/>
              </a:rPr>
              <a:t>Network Operations &amp; Management</a:t>
            </a:r>
          </a:p>
          <a:p>
            <a:pPr marL="192088" marR="0" lvl="0" indent="-192088" algn="l" defTabSz="914400" rtl="0" eaLnBrk="1" fontAlgn="base" latinLnBrk="0" hangingPunct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創英角ｺﾞｼｯｸUB"/>
                <a:ea typeface="HGP創英角ｺﾞｼｯｸUB"/>
                <a:cs typeface="Arial"/>
              </a:rPr>
              <a:t>Optical Networking</a:t>
            </a:r>
          </a:p>
          <a:p>
            <a:pPr marL="192088" marR="0" lvl="0" indent="-192088" algn="l" defTabSz="914400" rtl="0" eaLnBrk="1" fontAlgn="base" latinLnBrk="0" hangingPunct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創英角ｺﾞｼｯｸUB"/>
                <a:ea typeface="HGP創英角ｺﾞｼｯｸUB"/>
                <a:cs typeface="Arial"/>
              </a:rPr>
              <a:t>Power Line Communications</a:t>
            </a:r>
          </a:p>
          <a:p>
            <a:pPr marL="192088" marR="0" lvl="0" indent="-192088" algn="l" defTabSz="914400" rtl="0" eaLnBrk="1" fontAlgn="base" latinLnBrk="0" hangingPunct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創英角ｺﾞｼｯｸUB"/>
                <a:ea typeface="HGP創英角ｺﾞｼｯｸUB"/>
                <a:cs typeface="Arial"/>
              </a:rPr>
              <a:t>Radio Communications</a:t>
            </a:r>
          </a:p>
          <a:p>
            <a:pPr marL="192088" marR="0" lvl="0" indent="-192088" algn="l" defTabSz="914400" rtl="0" eaLnBrk="1" fontAlgn="base" latinLnBrk="0" hangingPunct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創英角ｺﾞｼｯｸUB"/>
                <a:ea typeface="HGP創英角ｺﾞｼｯｸUB"/>
                <a:cs typeface="Arial"/>
              </a:rPr>
              <a:t>Satellite &amp; Space Communications</a:t>
            </a:r>
          </a:p>
          <a:p>
            <a:pPr marL="192088" marR="0" lvl="0" indent="-192088" algn="l" defTabSz="914400" rtl="0" eaLnBrk="1" fontAlgn="base" latinLnBrk="0" hangingPunct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創英角ｺﾞｼｯｸUB"/>
                <a:ea typeface="HGP創英角ｺﾞｼｯｸUB"/>
                <a:cs typeface="Arial"/>
              </a:rPr>
              <a:t>Signal Processing &amp; Communications Electronics</a:t>
            </a:r>
          </a:p>
          <a:p>
            <a:pPr marL="192088" marR="0" lvl="0" indent="-192088" algn="l" defTabSz="914400" rtl="0" eaLnBrk="1" fontAlgn="base" latinLnBrk="0" hangingPunct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altLang="ja-JP" sz="1800" kern="0" dirty="0">
                <a:latin typeface="HGP創英角ｺﾞｼｯｸUB"/>
                <a:ea typeface="HGP創英角ｺﾞｼｯｸUB"/>
                <a:cs typeface="Arial"/>
              </a:rPr>
              <a:t>Social Networks</a:t>
            </a: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P創英角ｺﾞｼｯｸUB"/>
              <a:ea typeface="HGP創英角ｺﾞｼｯｸUB"/>
              <a:cs typeface="Arial"/>
            </a:endParaRPr>
          </a:p>
          <a:p>
            <a:pPr marL="192088" marR="0" lvl="0" indent="-192088" algn="l" defTabSz="914400" rtl="0" eaLnBrk="1" fontAlgn="base" latinLnBrk="0" hangingPunct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創英角ｺﾞｼｯｸUB"/>
                <a:ea typeface="HGP創英角ｺﾞｼｯｸUB"/>
                <a:cs typeface="Arial"/>
              </a:rPr>
              <a:t>Transmission, Access, &amp; Optical Systems</a:t>
            </a:r>
          </a:p>
          <a:p>
            <a:pPr marL="192088" marR="0" lvl="0" indent="-192088" algn="l" defTabSz="914400" rtl="0" eaLnBrk="1" fontAlgn="base" latinLnBrk="0" hangingPunct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創英角ｺﾞｼｯｸUB"/>
                <a:ea typeface="HGP創英角ｺﾞｼｯｸUB"/>
                <a:cs typeface="Arial"/>
              </a:rPr>
              <a:t>Wireless Communications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6309320"/>
            <a:ext cx="8310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Subcommittees</a:t>
            </a:r>
            <a:r>
              <a:rPr lang="en-US" altLang="ja-JP" dirty="0"/>
              <a:t>: 5G Mobile Wireless Internet, Big Data, Internet  of Things, etc.</a:t>
            </a:r>
            <a:endParaRPr kumimoji="1" lang="ja-JP" altLang="en-US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360040" y="6147731"/>
            <a:ext cx="8388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514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CQR Background and Activities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30000"/>
              </a:spcBef>
            </a:pPr>
            <a:r>
              <a:rPr lang="en-US" altLang="ja-JP" b="1" dirty="0"/>
              <a:t>CQR: Technical Committee on 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en-US" altLang="ja-JP" b="1" dirty="0">
                <a:solidFill>
                  <a:srgbClr val="0000FF"/>
                </a:solidFill>
              </a:rPr>
              <a:t>		C</a:t>
            </a:r>
            <a:r>
              <a:rPr lang="en-US" altLang="ja-JP" b="1" dirty="0"/>
              <a:t>ommunications </a:t>
            </a:r>
            <a:r>
              <a:rPr lang="en-US" altLang="ja-JP" b="1" dirty="0">
                <a:solidFill>
                  <a:srgbClr val="0000FF"/>
                </a:solidFill>
              </a:rPr>
              <a:t>Q</a:t>
            </a:r>
            <a:r>
              <a:rPr lang="en-US" altLang="ja-JP" b="1" dirty="0"/>
              <a:t>uality &amp; </a:t>
            </a:r>
            <a:r>
              <a:rPr lang="en-US" altLang="ja-JP" b="1" dirty="0">
                <a:solidFill>
                  <a:srgbClr val="0000FF"/>
                </a:solidFill>
              </a:rPr>
              <a:t>R</a:t>
            </a:r>
            <a:r>
              <a:rPr lang="en-US" altLang="ja-JP" b="1" dirty="0"/>
              <a:t>eliability </a:t>
            </a:r>
          </a:p>
          <a:p>
            <a:pPr lvl="2">
              <a:spcBef>
                <a:spcPct val="30000"/>
              </a:spcBef>
            </a:pPr>
            <a:r>
              <a:rPr lang="en-US" altLang="ja-JP" b="1" dirty="0"/>
              <a:t>Established in </a:t>
            </a:r>
            <a:r>
              <a:rPr lang="en-US" altLang="ja-JP" b="1" dirty="0">
                <a:solidFill>
                  <a:srgbClr val="0000FF"/>
                </a:solidFill>
              </a:rPr>
              <a:t>1986</a:t>
            </a:r>
            <a:r>
              <a:rPr lang="en-US" altLang="ja-JP" b="1" dirty="0"/>
              <a:t> as QAMC (Quality Assurance Management Committee) </a:t>
            </a:r>
          </a:p>
          <a:p>
            <a:pPr>
              <a:spcBef>
                <a:spcPct val="30000"/>
              </a:spcBef>
            </a:pPr>
            <a:r>
              <a:rPr lang="en-US" altLang="ja-JP" b="1" dirty="0"/>
              <a:t>Hold annual </a:t>
            </a:r>
            <a:r>
              <a:rPr lang="en-US" altLang="ja-JP" b="1" dirty="0">
                <a:solidFill>
                  <a:srgbClr val="0000FF"/>
                </a:solidFill>
              </a:rPr>
              <a:t>CQR International Workshop </a:t>
            </a:r>
            <a:r>
              <a:rPr lang="en-US" altLang="ja-JP" b="1" dirty="0"/>
              <a:t>for industry and academia</a:t>
            </a:r>
          </a:p>
          <a:p>
            <a:r>
              <a:rPr lang="en-US" altLang="ja-JP" b="1" dirty="0"/>
              <a:t>Coordinate and lead </a:t>
            </a:r>
            <a:r>
              <a:rPr lang="en-US" altLang="ja-JP" b="1" dirty="0">
                <a:solidFill>
                  <a:srgbClr val="0000FF"/>
                </a:solidFill>
              </a:rPr>
              <a:t>CQRM Symposia </a:t>
            </a:r>
            <a:r>
              <a:rPr lang="en-US" altLang="ja-JP" b="1" dirty="0"/>
              <a:t>twice per year at ICC and </a:t>
            </a:r>
            <a:r>
              <a:rPr lang="en-US" altLang="ja-JP" b="1" dirty="0" err="1"/>
              <a:t>GlobeComm</a:t>
            </a:r>
            <a:endParaRPr lang="en-US" altLang="ja-JP" b="1" dirty="0"/>
          </a:p>
          <a:p>
            <a:r>
              <a:rPr lang="en-US" altLang="ja-JP" b="1" dirty="0"/>
              <a:t>Lead </a:t>
            </a:r>
            <a:r>
              <a:rPr lang="en-US" altLang="ja-JP" b="1" dirty="0">
                <a:solidFill>
                  <a:srgbClr val="0000FF"/>
                </a:solidFill>
              </a:rPr>
              <a:t>Emerging Technologies Roundtable </a:t>
            </a:r>
            <a:r>
              <a:rPr lang="en-US" altLang="ja-JP" b="1" dirty="0"/>
              <a:t>for SDN/NFV Quality and Reliability</a:t>
            </a:r>
          </a:p>
          <a:p>
            <a:r>
              <a:rPr lang="en-US" altLang="ja-JP" b="1" dirty="0"/>
              <a:t>Three Committee Meetings each year: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b="1" dirty="0"/>
              <a:t>CQR Workshop 2017, May, Naples, FL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b="1" dirty="0"/>
              <a:t>ICC 2017, May, Paris France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b="1" dirty="0"/>
              <a:t>GLOBECOM 2017, Dec, Singapore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b="1" dirty="0">
                <a:solidFill>
                  <a:srgbClr val="00B050"/>
                </a:solidFill>
              </a:rPr>
              <a:t>Meeting presentations and minutes are posted on the CQR Technical Committee web site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3795-8777-418B-A172-42E30665F122}" type="slidenum">
              <a:rPr lang="en-US" altLang="ja-JP" smtClean="0"/>
              <a:pPr/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3243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Accomplishment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The CQR Workshops and Emerging Technologies Roundtables led academic-industry collaboration along with the IEEE </a:t>
            </a:r>
            <a:r>
              <a:rPr lang="en-US" dirty="0">
                <a:solidFill>
                  <a:srgbClr val="0000FF"/>
                </a:solidFill>
              </a:rPr>
              <a:t>Security, Reliability, and Performance for Software Defined and Virtualized Ecosystems (</a:t>
            </a:r>
            <a:r>
              <a:rPr lang="it-IT" dirty="0">
                <a:solidFill>
                  <a:srgbClr val="0000FF"/>
                </a:solidFill>
              </a:rPr>
              <a:t>SRPSDVE) Study Group.  </a:t>
            </a:r>
          </a:p>
          <a:p>
            <a:pPr lvl="1"/>
            <a:r>
              <a:rPr lang="it-IT" sz="2400" dirty="0">
                <a:solidFill>
                  <a:srgbClr val="0000FF"/>
                </a:solidFill>
              </a:rPr>
              <a:t>This led to creation of 3 new IEEE Working Groups on Security, Performance and Reliability including IEEE 1917.1 WG on SDN/NFV Reliability. 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3795-8777-418B-A172-42E30665F122}" type="slidenum">
              <a:rPr lang="en-US" altLang="ja-JP" smtClean="0"/>
              <a:pPr/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20272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CQR Charter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b="1" dirty="0"/>
              <a:t>Revised Nov. 2009</a:t>
            </a:r>
          </a:p>
          <a:p>
            <a:pPr>
              <a:lnSpc>
                <a:spcPct val="90000"/>
              </a:lnSpc>
            </a:pPr>
            <a:r>
              <a:rPr lang="en-US" altLang="ja-JP" b="1" dirty="0"/>
              <a:t>Focuses on and advocates worldwide communications and reliability on behalf of, and within, the Communications Society.</a:t>
            </a:r>
            <a:r>
              <a:rPr lang="en-US" altLang="ja-JP" b="1" dirty="0">
                <a:latin typeface="Times New Roman"/>
              </a:rPr>
              <a:t> </a:t>
            </a:r>
            <a:endParaRPr lang="en-US" altLang="ja-JP" b="1" dirty="0"/>
          </a:p>
          <a:p>
            <a:pPr>
              <a:lnSpc>
                <a:spcPct val="90000"/>
              </a:lnSpc>
            </a:pPr>
            <a:r>
              <a:rPr lang="en-US" altLang="ja-JP" b="1" dirty="0"/>
              <a:t>Serves as the catalyst for global awareness and the exchange of information relative to technical and management-related aspects of </a:t>
            </a:r>
            <a:r>
              <a:rPr lang="en-US" altLang="ja-JP" b="1" dirty="0">
                <a:solidFill>
                  <a:srgbClr val="0000FF"/>
                </a:solidFill>
              </a:rPr>
              <a:t>communications quality and reliability</a:t>
            </a:r>
            <a:r>
              <a:rPr lang="en-US" altLang="ja-JP" b="1" dirty="0"/>
              <a:t>. This also </a:t>
            </a:r>
            <a:r>
              <a:rPr lang="en-US" altLang="ja-JP" b="1" dirty="0">
                <a:solidFill>
                  <a:srgbClr val="0000FF"/>
                </a:solidFill>
              </a:rPr>
              <a:t>extends to security of the telecommunications network</a:t>
            </a:r>
            <a:r>
              <a:rPr lang="en-US" altLang="ja-JP" b="1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ja-JP" b="1" dirty="0"/>
              <a:t>CQR technical subject matter includes: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ja-JP" b="1" dirty="0"/>
              <a:t>   I. 	</a:t>
            </a:r>
            <a:r>
              <a:rPr lang="en-US" altLang="ja-JP" b="1" dirty="0">
                <a:solidFill>
                  <a:srgbClr val="FF0000"/>
                </a:solidFill>
              </a:rPr>
              <a:t>Service</a:t>
            </a:r>
            <a:r>
              <a:rPr lang="en-US" altLang="ja-JP" b="1" dirty="0"/>
              <a:t> Quality and Reliability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ja-JP" b="1" dirty="0"/>
              <a:t>   II. 	</a:t>
            </a:r>
            <a:r>
              <a:rPr lang="en-US" altLang="ja-JP" b="1" dirty="0">
                <a:solidFill>
                  <a:srgbClr val="FF0000"/>
                </a:solidFill>
              </a:rPr>
              <a:t>Network</a:t>
            </a:r>
            <a:r>
              <a:rPr lang="en-US" altLang="ja-JP" b="1" dirty="0"/>
              <a:t> Quality and Reliability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ja-JP" b="1" dirty="0"/>
              <a:t>   III. 	</a:t>
            </a:r>
            <a:r>
              <a:rPr lang="en-US" altLang="ja-JP" b="1" dirty="0">
                <a:solidFill>
                  <a:srgbClr val="FF0000"/>
                </a:solidFill>
              </a:rPr>
              <a:t>Product and System </a:t>
            </a:r>
            <a:r>
              <a:rPr lang="en-US" altLang="ja-JP" b="1" dirty="0"/>
              <a:t>Quality and Reliability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3795-8777-418B-A172-42E30665F122}" type="slidenum">
              <a:rPr lang="en-US" altLang="ja-JP" smtClean="0"/>
              <a:pPr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41229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Recertification every 5 years</a:t>
            </a:r>
          </a:p>
          <a:p>
            <a:r>
              <a:rPr lang="en-US" dirty="0"/>
              <a:t>Last completed in 2012</a:t>
            </a:r>
          </a:p>
          <a:p>
            <a:r>
              <a:rPr lang="en-US" dirty="0"/>
              <a:t>Currently completing process for 2017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3795-8777-418B-A172-42E30665F122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8870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solidFill>
                  <a:srgbClr val="D3533C"/>
                </a:solidFill>
              </a:rPr>
              <a:t>2016-17 Officers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412776"/>
            <a:ext cx="6912768" cy="5041649"/>
          </a:xfrm>
        </p:spPr>
        <p:txBody>
          <a:bodyPr>
            <a:noAutofit/>
          </a:bodyPr>
          <a:lstStyle/>
          <a:p>
            <a:pPr marL="274320" lvl="1" indent="0">
              <a:lnSpc>
                <a:spcPct val="150000"/>
              </a:lnSpc>
              <a:buNone/>
            </a:pPr>
            <a:r>
              <a:rPr lang="en-US" altLang="ja-JP" sz="2800" dirty="0">
                <a:solidFill>
                  <a:srgbClr val="94A39B"/>
                </a:solidFill>
              </a:rPr>
              <a:t>• </a:t>
            </a:r>
            <a:r>
              <a:rPr lang="en-US" altLang="ja-JP" sz="2800" dirty="0">
                <a:solidFill>
                  <a:srgbClr val="292934"/>
                </a:solidFill>
              </a:rPr>
              <a:t>Chair </a:t>
            </a:r>
            <a:r>
              <a:rPr lang="en-US" altLang="ja-JP" sz="2800" dirty="0">
                <a:solidFill>
                  <a:srgbClr val="0000FF"/>
                </a:solidFill>
              </a:rPr>
              <a:t>Scott Poretsky, Allot Communications, USA</a:t>
            </a: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ja-JP" sz="2800" dirty="0">
                <a:solidFill>
                  <a:srgbClr val="94A39B"/>
                </a:solidFill>
              </a:rPr>
              <a:t>• </a:t>
            </a:r>
            <a:r>
              <a:rPr lang="en-US" altLang="ja-JP" sz="2800" dirty="0">
                <a:solidFill>
                  <a:srgbClr val="292934"/>
                </a:solidFill>
              </a:rPr>
              <a:t>Chair-Elect </a:t>
            </a:r>
            <a:r>
              <a:rPr lang="en-US" sz="2800" dirty="0">
                <a:solidFill>
                  <a:srgbClr val="0000FF"/>
                </a:solidFill>
              </a:rPr>
              <a:t>Tetsuya Yokotani, Kanazawa Institute of Technology, Japan</a:t>
            </a:r>
            <a:endParaRPr lang="en-US" altLang="ja-JP" sz="2800" dirty="0">
              <a:solidFill>
                <a:srgbClr val="0000FF"/>
              </a:solidFill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ja-JP" sz="2800" dirty="0">
                <a:solidFill>
                  <a:srgbClr val="94A39B"/>
                </a:solidFill>
              </a:rPr>
              <a:t>• </a:t>
            </a:r>
            <a:r>
              <a:rPr lang="en-US" altLang="ja-JP" sz="2800" dirty="0">
                <a:solidFill>
                  <a:srgbClr val="292934"/>
                </a:solidFill>
              </a:rPr>
              <a:t>Vice Chair – Social Media </a:t>
            </a:r>
            <a:r>
              <a:rPr lang="en-US" altLang="ja-JP" sz="2800" dirty="0">
                <a:solidFill>
                  <a:srgbClr val="0000FF"/>
                </a:solidFill>
              </a:rPr>
              <a:t>Chris Mayer, Solstice technical Consulting, USA</a:t>
            </a: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ja-JP" sz="2800" dirty="0">
                <a:solidFill>
                  <a:srgbClr val="94A39B"/>
                </a:solidFill>
              </a:rPr>
              <a:t>• </a:t>
            </a:r>
            <a:r>
              <a:rPr lang="en-US" altLang="ja-JP" sz="2800" dirty="0">
                <a:solidFill>
                  <a:srgbClr val="292934"/>
                </a:solidFill>
              </a:rPr>
              <a:t>Vice Chair - Operations </a:t>
            </a:r>
            <a:r>
              <a:rPr lang="en-US" altLang="ja-JP" sz="2800" dirty="0">
                <a:solidFill>
                  <a:srgbClr val="0000FF"/>
                </a:solidFill>
              </a:rPr>
              <a:t>Kohei Shiomoto, Tokyo City Univ. , Japan</a:t>
            </a:r>
          </a:p>
          <a:p>
            <a:pPr marL="274320" lvl="1" indent="0">
              <a:lnSpc>
                <a:spcPct val="150000"/>
              </a:lnSpc>
              <a:buNone/>
            </a:pPr>
            <a:endParaRPr lang="en-US" altLang="ja-JP" sz="2800" dirty="0">
              <a:solidFill>
                <a:srgbClr val="94A39B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3795-8777-418B-A172-42E30665F122}" type="slidenum">
              <a:rPr lang="en-US" altLang="ja-JP" smtClean="0"/>
              <a:pPr/>
              <a:t>8</a:t>
            </a:fld>
            <a:endParaRPr lang="en-US" altLang="ja-JP" dirty="0"/>
          </a:p>
        </p:txBody>
      </p:sp>
      <p:pic>
        <p:nvPicPr>
          <p:cNvPr id="1026" name="Picture 2" descr="Scott_Porets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49" y="764704"/>
            <a:ext cx="1250032" cy="125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okota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961" y="2276872"/>
            <a:ext cx="1250032" cy="150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ohei.Shiom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613" y="5489847"/>
            <a:ext cx="1268914" cy="126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ris.May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828905"/>
            <a:ext cx="1252255" cy="166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4"/>
          <p:cNvSpPr txBox="1"/>
          <p:nvPr/>
        </p:nvSpPr>
        <p:spPr>
          <a:xfrm>
            <a:off x="2771406" y="144309"/>
            <a:ext cx="4083169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</a:rPr>
              <a:t>2 year terms</a:t>
            </a:r>
          </a:p>
          <a:p>
            <a:r>
              <a:rPr lang="en-US" dirty="0">
                <a:solidFill>
                  <a:srgbClr val="009900"/>
                </a:solidFill>
              </a:rPr>
              <a:t>Election Nov 2017 for 2018-2019 term</a:t>
            </a:r>
          </a:p>
        </p:txBody>
      </p:sp>
    </p:spTree>
    <p:extLst>
      <p:ext uri="{BB962C8B-B14F-4D97-AF65-F5344CB8AC3E}">
        <p14:creationId xmlns:p14="http://schemas.microsoft.com/office/powerpoint/2010/main" val="3663604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3795-8777-418B-A172-42E30665F122}" type="slidenum">
              <a:rPr lang="en-US" altLang="ja-JP" smtClean="0"/>
              <a:pPr/>
              <a:t>9</a:t>
            </a:fld>
            <a:endParaRPr lang="en-US" altLang="ja-JP" dirty="0"/>
          </a:p>
        </p:txBody>
      </p:sp>
      <p:sp>
        <p:nvSpPr>
          <p:cNvPr id="5" name="正方形/長方形 4"/>
          <p:cNvSpPr/>
          <p:nvPr/>
        </p:nvSpPr>
        <p:spPr>
          <a:xfrm>
            <a:off x="179512" y="1595021"/>
            <a:ext cx="64624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>
              <a:lnSpc>
                <a:spcPct val="150000"/>
              </a:lnSpc>
              <a:buNone/>
            </a:pPr>
            <a:r>
              <a:rPr lang="en-US" altLang="ja-JP" sz="2800" dirty="0">
                <a:solidFill>
                  <a:srgbClr val="292934"/>
                </a:solidFill>
              </a:rPr>
              <a:t>Vice Chair – Program Development </a:t>
            </a:r>
            <a:r>
              <a:rPr lang="en-US" altLang="ja-JP" sz="2800" dirty="0">
                <a:solidFill>
                  <a:srgbClr val="0000FF"/>
                </a:solidFill>
              </a:rPr>
              <a:t>Michael Ryan, Verizon, USA</a:t>
            </a: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ja-JP" sz="2800" dirty="0">
                <a:solidFill>
                  <a:srgbClr val="94A39B"/>
                </a:solidFill>
              </a:rPr>
              <a:t>• </a:t>
            </a:r>
            <a:r>
              <a:rPr lang="en-US" altLang="ja-JP" sz="2800" dirty="0">
                <a:solidFill>
                  <a:srgbClr val="292934"/>
                </a:solidFill>
              </a:rPr>
              <a:t>Vice Chair - Publications </a:t>
            </a:r>
            <a:r>
              <a:rPr lang="en-US" altLang="ja-JP" sz="2800" dirty="0">
                <a:solidFill>
                  <a:srgbClr val="0000FF"/>
                </a:solidFill>
              </a:rPr>
              <a:t>Weider Yu, SJSU, USA</a:t>
            </a: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ja-JP" sz="2800" dirty="0">
                <a:solidFill>
                  <a:srgbClr val="94A39B"/>
                </a:solidFill>
              </a:rPr>
              <a:t>• </a:t>
            </a:r>
            <a:r>
              <a:rPr lang="en-US" altLang="ja-JP" sz="2800" dirty="0">
                <a:solidFill>
                  <a:srgbClr val="292934"/>
                </a:solidFill>
              </a:rPr>
              <a:t>Secretary </a:t>
            </a:r>
            <a:r>
              <a:rPr lang="en-US" altLang="ja-JP" sz="2800" dirty="0">
                <a:solidFill>
                  <a:srgbClr val="0000FF"/>
                </a:solidFill>
              </a:rPr>
              <a:t>Tara Timblin, </a:t>
            </a:r>
            <a:r>
              <a:rPr lang="en-US" altLang="ja-JP" sz="2800" dirty="0" err="1">
                <a:solidFill>
                  <a:srgbClr val="0000FF"/>
                </a:solidFill>
              </a:rPr>
              <a:t>Comtech</a:t>
            </a:r>
            <a:r>
              <a:rPr lang="en-US" altLang="ja-JP" sz="2800" dirty="0">
                <a:solidFill>
                  <a:srgbClr val="0000FF"/>
                </a:solidFill>
              </a:rPr>
              <a:t> Telecommunications, USA</a:t>
            </a: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ja-JP" sz="2800" dirty="0">
                <a:solidFill>
                  <a:srgbClr val="94A39B"/>
                </a:solidFill>
              </a:rPr>
              <a:t>• </a:t>
            </a:r>
            <a:r>
              <a:rPr lang="en-US" altLang="ja-JP" sz="2800" dirty="0">
                <a:solidFill>
                  <a:srgbClr val="292934"/>
                </a:solidFill>
              </a:rPr>
              <a:t>Treasurer </a:t>
            </a:r>
            <a:r>
              <a:rPr lang="en-US" altLang="ja-JP" sz="2800" dirty="0">
                <a:solidFill>
                  <a:srgbClr val="0000FF"/>
                </a:solidFill>
              </a:rPr>
              <a:t>Kevin Krantz, Ericsson, USA</a:t>
            </a:r>
          </a:p>
        </p:txBody>
      </p:sp>
      <p:pic>
        <p:nvPicPr>
          <p:cNvPr id="2050" name="Picture 2" descr="Mike Ry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80728"/>
            <a:ext cx="1314400" cy="13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eider_Y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420888"/>
            <a:ext cx="1314400" cy="148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ara Timbl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05064"/>
            <a:ext cx="1314400" cy="13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evinKrant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089" y="5385316"/>
            <a:ext cx="1371575" cy="13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ja-JP" dirty="0">
                <a:solidFill>
                  <a:srgbClr val="D3533C"/>
                </a:solidFill>
              </a:rPr>
              <a:t>2016-17 Officers (Cont.)</a:t>
            </a:r>
          </a:p>
        </p:txBody>
      </p:sp>
    </p:spTree>
    <p:extLst>
      <p:ext uri="{BB962C8B-B14F-4D97-AF65-F5344CB8AC3E}">
        <p14:creationId xmlns:p14="http://schemas.microsoft.com/office/powerpoint/2010/main" val="28609622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ラリティ">
  <a:themeElements>
    <a:clrScheme name="クラリティ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クラリティ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4734</TotalTime>
  <Words>1244</Words>
  <Application>Microsoft Office PowerPoint</Application>
  <PresentationFormat>画面に合わせる (4:3)</PresentationFormat>
  <Paragraphs>365</Paragraphs>
  <Slides>26</Slides>
  <Notes>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40" baseType="lpstr">
      <vt:lpstr>Courier</vt:lpstr>
      <vt:lpstr>HGP創英角ｺﾞｼｯｸUB</vt:lpstr>
      <vt:lpstr>ＭＳ Ｐゴシック</vt:lpstr>
      <vt:lpstr>ＭＳ Ｐ明朝</vt:lpstr>
      <vt:lpstr>ＭＳ 明朝</vt:lpstr>
      <vt:lpstr>ＭＳ 明朝</vt:lpstr>
      <vt:lpstr>Arial</vt:lpstr>
      <vt:lpstr>Calibri</vt:lpstr>
      <vt:lpstr>Century</vt:lpstr>
      <vt:lpstr>Courier New</vt:lpstr>
      <vt:lpstr>Times</vt:lpstr>
      <vt:lpstr>Times New Roman</vt:lpstr>
      <vt:lpstr>Wingdings</vt:lpstr>
      <vt:lpstr>クラリティ</vt:lpstr>
      <vt:lpstr>PowerPoint プレゼンテーション</vt:lpstr>
      <vt:lpstr>PowerPoint プレゼンテーション</vt:lpstr>
      <vt:lpstr>ComSoc 25 Technical Committees and  15 Emerging Technical Subcommittees</vt:lpstr>
      <vt:lpstr>CQR Background and Activities</vt:lpstr>
      <vt:lpstr>Major Accomplishment</vt:lpstr>
      <vt:lpstr>CQR Charter </vt:lpstr>
      <vt:lpstr>IEEE Certification</vt:lpstr>
      <vt:lpstr>2016-17 Officers</vt:lpstr>
      <vt:lpstr>2016-17 Officers (Cont.)</vt:lpstr>
      <vt:lpstr>CQR Advisory Board Members</vt:lpstr>
      <vt:lpstr>CQR Websites and Social Media</vt:lpstr>
      <vt:lpstr>IEEE : CQRM Symposia</vt:lpstr>
      <vt:lpstr>IEEE : CQRM Symposia (Cont.)</vt:lpstr>
      <vt:lpstr>IEEE : CQRM Symposia (Cont.)</vt:lpstr>
      <vt:lpstr>CQR Workshop 2017</vt:lpstr>
      <vt:lpstr>CQR 2017 Best Paper Awards</vt:lpstr>
      <vt:lpstr>CQR Chairman’s Awards </vt:lpstr>
      <vt:lpstr>CQR 2017 Chairman’s Awards</vt:lpstr>
      <vt:lpstr>CQR 2017 Chairman’s Awards Recipients </vt:lpstr>
      <vt:lpstr>CQR 2017 Lifetime Service Awards</vt:lpstr>
      <vt:lpstr>CQR Workshop 2018</vt:lpstr>
      <vt:lpstr>Convenient to Get From CQR to ICC</vt:lpstr>
      <vt:lpstr>CQR Workshop 2018 Steering Committee</vt:lpstr>
      <vt:lpstr>CQR Major Initiatives</vt:lpstr>
      <vt:lpstr>Reminder before Adjourn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yoshino</dc:creator>
  <cp:lastModifiedBy>Yokotani</cp:lastModifiedBy>
  <cp:revision>315</cp:revision>
  <cp:lastPrinted>2015-12-04T02:16:58Z</cp:lastPrinted>
  <dcterms:created xsi:type="dcterms:W3CDTF">2006-11-25T02:16:55Z</dcterms:created>
  <dcterms:modified xsi:type="dcterms:W3CDTF">2017-05-23T10:27:54Z</dcterms:modified>
</cp:coreProperties>
</file>